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0"/>
  </p:notesMasterIdLst>
  <p:sldIdLst>
    <p:sldId id="256" r:id="rId5"/>
    <p:sldId id="257" r:id="rId6"/>
    <p:sldId id="273" r:id="rId7"/>
    <p:sldId id="272" r:id="rId8"/>
    <p:sldId id="258" r:id="rId9"/>
    <p:sldId id="263" r:id="rId10"/>
    <p:sldId id="265" r:id="rId11"/>
    <p:sldId id="266" r:id="rId12"/>
    <p:sldId id="269" r:id="rId13"/>
    <p:sldId id="267" r:id="rId14"/>
    <p:sldId id="259" r:id="rId15"/>
    <p:sldId id="270" r:id="rId16"/>
    <p:sldId id="262" r:id="rId17"/>
    <p:sldId id="261" r:id="rId18"/>
    <p:sldId id="26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2C4E70-11B8-42DD-A8ED-7BC802095BB6}" v="4" dt="2023-09-27T20:56:09.340"/>
    <p1510:client id="{0CF9DB11-6054-9AF1-725D-967A8D99E793}" v="964" dt="2023-09-25T00:43:13.345"/>
    <p1510:client id="{1C647909-1E4C-8339-4A34-E8BCB506437D}" v="4" dt="2023-09-24T22:57:50.899"/>
    <p1510:client id="{3886F3BA-B086-494C-90A9-8783894E738E}" v="3" dt="2023-09-23T16:30:46.087"/>
    <p1510:client id="{5F2A32B8-DC87-48ED-9B18-95249EEFF07B}" v="246" dt="2023-09-17T16:08:45.829"/>
    <p1510:client id="{7C97FD5A-87B7-401C-B658-78ECF1D85D02}" v="73" dt="2023-09-17T16:27:27.213"/>
    <p1510:client id="{8A15D159-9FCA-4DF3-9ACD-57F108EF1683}" v="2" dt="2023-09-27T22:29:30.440"/>
    <p1510:client id="{94D10683-DAC3-49BA-B2FB-0072426A087C}" v="82" dt="2023-09-27T03:20:59.697"/>
    <p1510:client id="{B37C22EC-9D3A-9494-6913-FBB7B26DCFB4}" v="750" dt="2023-09-17T16:29:37.291"/>
    <p1510:client id="{E06F530A-7BEE-4C2C-AAB5-8963EC2E3BB8}" v="31" dt="2023-09-25T00:45:42.702"/>
    <p1510:client id="{F1104C68-2C57-4B51-9B19-21C1BE871995}" v="223" dt="2023-09-24T04:54:17.9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_rels/data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hyperlink" Target="https://www.elastic.co/what-is/vector-embedding" TargetMode="Externa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diagrams/_rels/data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www.elastic.co/what-is/vector-embedding" TargetMode="External"/><Relationship Id="rId7" Type="http://schemas.openxmlformats.org/officeDocument/2006/relationships/image" Target="../media/image10.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BF5FBD-9752-4317-8F7A-17B4F67112C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160F070-71B3-4AA7-85A3-2003C0C87BEB}">
      <dgm:prSet/>
      <dgm:spPr/>
      <dgm:t>
        <a:bodyPr/>
        <a:lstStyle/>
        <a:p>
          <a:r>
            <a:rPr lang="en-US" dirty="0"/>
            <a:t>A type of AI that uses large language models (LLMs) to generate new content, such as text, images, music, audio, and videos.</a:t>
          </a:r>
        </a:p>
      </dgm:t>
    </dgm:pt>
    <dgm:pt modelId="{1FFE2725-8806-45DC-A5F2-F57AC65697B7}" type="parTrans" cxnId="{9998FB0B-6E13-4D00-B640-1C2809D77D01}">
      <dgm:prSet/>
      <dgm:spPr/>
      <dgm:t>
        <a:bodyPr/>
        <a:lstStyle/>
        <a:p>
          <a:endParaRPr lang="en-US"/>
        </a:p>
      </dgm:t>
    </dgm:pt>
    <dgm:pt modelId="{FAEC2D37-3E57-4541-8BBA-FC3BFAF389F8}" type="sibTrans" cxnId="{9998FB0B-6E13-4D00-B640-1C2809D77D01}">
      <dgm:prSet/>
      <dgm:spPr/>
      <dgm:t>
        <a:bodyPr/>
        <a:lstStyle/>
        <a:p>
          <a:endParaRPr lang="en-US"/>
        </a:p>
      </dgm:t>
    </dgm:pt>
    <dgm:pt modelId="{866B03D2-D506-48F2-A2AD-469ECE9DDB64}">
      <dgm:prSet/>
      <dgm:spPr/>
      <dgm:t>
        <a:bodyPr/>
        <a:lstStyle/>
        <a:p>
          <a:r>
            <a:rPr lang="en-US" dirty="0"/>
            <a:t>LLMS: A type of AI algorithm that uses deep learning techniques and massively large data sets to understand and generate content.</a:t>
          </a:r>
        </a:p>
      </dgm:t>
    </dgm:pt>
    <dgm:pt modelId="{4A16636C-CB30-45FB-AD7D-73519CE6912E}" type="parTrans" cxnId="{DE097C52-F89A-4A1C-A6B8-1BBF5F87BCC4}">
      <dgm:prSet/>
      <dgm:spPr/>
      <dgm:t>
        <a:bodyPr/>
        <a:lstStyle/>
        <a:p>
          <a:endParaRPr lang="en-US"/>
        </a:p>
      </dgm:t>
    </dgm:pt>
    <dgm:pt modelId="{9466E1E2-9C57-4C10-9ED7-16E3C6941F71}" type="sibTrans" cxnId="{DE097C52-F89A-4A1C-A6B8-1BBF5F87BCC4}">
      <dgm:prSet/>
      <dgm:spPr/>
      <dgm:t>
        <a:bodyPr/>
        <a:lstStyle/>
        <a:p>
          <a:endParaRPr lang="en-US"/>
        </a:p>
      </dgm:t>
    </dgm:pt>
    <dgm:pt modelId="{BB8953D7-4620-4CC1-BD26-E564FD2EB617}">
      <dgm:prSet/>
      <dgm:spPr/>
      <dgm:t>
        <a:bodyPr/>
        <a:lstStyle/>
        <a:p>
          <a:r>
            <a:rPr lang="en-US" dirty="0"/>
            <a:t>Examples: ChatGPT, DALL-E, Siri, Google Assistant</a:t>
          </a:r>
        </a:p>
      </dgm:t>
    </dgm:pt>
    <dgm:pt modelId="{4C1D2DBF-9764-4A6D-BF6B-AAAB28033692}" type="parTrans" cxnId="{51A2FBA7-F424-4508-ABB5-C3E0EC9B65DB}">
      <dgm:prSet/>
      <dgm:spPr/>
      <dgm:t>
        <a:bodyPr/>
        <a:lstStyle/>
        <a:p>
          <a:endParaRPr lang="en-US"/>
        </a:p>
      </dgm:t>
    </dgm:pt>
    <dgm:pt modelId="{7B8D7250-C416-4EFC-BF38-D48EE28454A6}" type="sibTrans" cxnId="{51A2FBA7-F424-4508-ABB5-C3E0EC9B65DB}">
      <dgm:prSet/>
      <dgm:spPr/>
      <dgm:t>
        <a:bodyPr/>
        <a:lstStyle/>
        <a:p>
          <a:endParaRPr lang="en-US"/>
        </a:p>
      </dgm:t>
    </dgm:pt>
    <dgm:pt modelId="{EA29329C-C2BD-42BF-9F4C-C64D81FC0A69}" type="pres">
      <dgm:prSet presAssocID="{51BF5FBD-9752-4317-8F7A-17B4F67112CB}" presName="linear" presStyleCnt="0">
        <dgm:presLayoutVars>
          <dgm:animLvl val="lvl"/>
          <dgm:resizeHandles val="exact"/>
        </dgm:presLayoutVars>
      </dgm:prSet>
      <dgm:spPr/>
    </dgm:pt>
    <dgm:pt modelId="{A6A58571-8FBE-4666-997E-B31C059A501B}" type="pres">
      <dgm:prSet presAssocID="{D160F070-71B3-4AA7-85A3-2003C0C87BEB}" presName="parentText" presStyleLbl="node1" presStyleIdx="0" presStyleCnt="3">
        <dgm:presLayoutVars>
          <dgm:chMax val="0"/>
          <dgm:bulletEnabled val="1"/>
        </dgm:presLayoutVars>
      </dgm:prSet>
      <dgm:spPr/>
    </dgm:pt>
    <dgm:pt modelId="{97539BA5-04D1-46A3-9E11-7765D2304F37}" type="pres">
      <dgm:prSet presAssocID="{FAEC2D37-3E57-4541-8BBA-FC3BFAF389F8}" presName="spacer" presStyleCnt="0"/>
      <dgm:spPr/>
    </dgm:pt>
    <dgm:pt modelId="{3B8DAB6E-1BE4-4D02-82A8-3AA5BE2ADF85}" type="pres">
      <dgm:prSet presAssocID="{866B03D2-D506-48F2-A2AD-469ECE9DDB64}" presName="parentText" presStyleLbl="node1" presStyleIdx="1" presStyleCnt="3">
        <dgm:presLayoutVars>
          <dgm:chMax val="0"/>
          <dgm:bulletEnabled val="1"/>
        </dgm:presLayoutVars>
      </dgm:prSet>
      <dgm:spPr/>
    </dgm:pt>
    <dgm:pt modelId="{D6DDAC86-2155-4013-855F-494B1A3F6A5C}" type="pres">
      <dgm:prSet presAssocID="{9466E1E2-9C57-4C10-9ED7-16E3C6941F71}" presName="spacer" presStyleCnt="0"/>
      <dgm:spPr/>
    </dgm:pt>
    <dgm:pt modelId="{9C5CCAB0-991A-47E8-A550-DF71BBFD4C25}" type="pres">
      <dgm:prSet presAssocID="{BB8953D7-4620-4CC1-BD26-E564FD2EB617}" presName="parentText" presStyleLbl="node1" presStyleIdx="2" presStyleCnt="3">
        <dgm:presLayoutVars>
          <dgm:chMax val="0"/>
          <dgm:bulletEnabled val="1"/>
        </dgm:presLayoutVars>
      </dgm:prSet>
      <dgm:spPr/>
    </dgm:pt>
  </dgm:ptLst>
  <dgm:cxnLst>
    <dgm:cxn modelId="{9998FB0B-6E13-4D00-B640-1C2809D77D01}" srcId="{51BF5FBD-9752-4317-8F7A-17B4F67112CB}" destId="{D160F070-71B3-4AA7-85A3-2003C0C87BEB}" srcOrd="0" destOrd="0" parTransId="{1FFE2725-8806-45DC-A5F2-F57AC65697B7}" sibTransId="{FAEC2D37-3E57-4541-8BBA-FC3BFAF389F8}"/>
    <dgm:cxn modelId="{EE2F622E-7500-461E-BED0-B662972816BE}" type="presOf" srcId="{BB8953D7-4620-4CC1-BD26-E564FD2EB617}" destId="{9C5CCAB0-991A-47E8-A550-DF71BBFD4C25}" srcOrd="0" destOrd="0" presId="urn:microsoft.com/office/officeart/2005/8/layout/vList2"/>
    <dgm:cxn modelId="{DE097C52-F89A-4A1C-A6B8-1BBF5F87BCC4}" srcId="{51BF5FBD-9752-4317-8F7A-17B4F67112CB}" destId="{866B03D2-D506-48F2-A2AD-469ECE9DDB64}" srcOrd="1" destOrd="0" parTransId="{4A16636C-CB30-45FB-AD7D-73519CE6912E}" sibTransId="{9466E1E2-9C57-4C10-9ED7-16E3C6941F71}"/>
    <dgm:cxn modelId="{51A2FBA7-F424-4508-ABB5-C3E0EC9B65DB}" srcId="{51BF5FBD-9752-4317-8F7A-17B4F67112CB}" destId="{BB8953D7-4620-4CC1-BD26-E564FD2EB617}" srcOrd="2" destOrd="0" parTransId="{4C1D2DBF-9764-4A6D-BF6B-AAAB28033692}" sibTransId="{7B8D7250-C416-4EFC-BF38-D48EE28454A6}"/>
    <dgm:cxn modelId="{DF11ADB0-B098-43DF-BEC0-1EB81F790293}" type="presOf" srcId="{866B03D2-D506-48F2-A2AD-469ECE9DDB64}" destId="{3B8DAB6E-1BE4-4D02-82A8-3AA5BE2ADF85}" srcOrd="0" destOrd="0" presId="urn:microsoft.com/office/officeart/2005/8/layout/vList2"/>
    <dgm:cxn modelId="{05D726C2-61E8-4976-BF37-83811BCA696D}" type="presOf" srcId="{51BF5FBD-9752-4317-8F7A-17B4F67112CB}" destId="{EA29329C-C2BD-42BF-9F4C-C64D81FC0A69}" srcOrd="0" destOrd="0" presId="urn:microsoft.com/office/officeart/2005/8/layout/vList2"/>
    <dgm:cxn modelId="{731175F8-C909-4408-8637-4D8D18C7AF73}" type="presOf" srcId="{D160F070-71B3-4AA7-85A3-2003C0C87BEB}" destId="{A6A58571-8FBE-4666-997E-B31C059A501B}" srcOrd="0" destOrd="0" presId="urn:microsoft.com/office/officeart/2005/8/layout/vList2"/>
    <dgm:cxn modelId="{7296A526-858D-40CE-AF15-A287A9DA6EDB}" type="presParOf" srcId="{EA29329C-C2BD-42BF-9F4C-C64D81FC0A69}" destId="{A6A58571-8FBE-4666-997E-B31C059A501B}" srcOrd="0" destOrd="0" presId="urn:microsoft.com/office/officeart/2005/8/layout/vList2"/>
    <dgm:cxn modelId="{013C0087-3A61-48B8-8097-21798AE5B2A4}" type="presParOf" srcId="{EA29329C-C2BD-42BF-9F4C-C64D81FC0A69}" destId="{97539BA5-04D1-46A3-9E11-7765D2304F37}" srcOrd="1" destOrd="0" presId="urn:microsoft.com/office/officeart/2005/8/layout/vList2"/>
    <dgm:cxn modelId="{607FD99C-930D-47C1-A678-02FF4890E47C}" type="presParOf" srcId="{EA29329C-C2BD-42BF-9F4C-C64D81FC0A69}" destId="{3B8DAB6E-1BE4-4D02-82A8-3AA5BE2ADF85}" srcOrd="2" destOrd="0" presId="urn:microsoft.com/office/officeart/2005/8/layout/vList2"/>
    <dgm:cxn modelId="{97E089A9-0EF0-44C6-B9E2-CB9F58DB518F}" type="presParOf" srcId="{EA29329C-C2BD-42BF-9F4C-C64D81FC0A69}" destId="{D6DDAC86-2155-4013-855F-494B1A3F6A5C}" srcOrd="3" destOrd="0" presId="urn:microsoft.com/office/officeart/2005/8/layout/vList2"/>
    <dgm:cxn modelId="{EF78F4E6-E493-4BC0-97A5-898C784AD604}" type="presParOf" srcId="{EA29329C-C2BD-42BF-9F4C-C64D81FC0A69}" destId="{9C5CCAB0-991A-47E8-A550-DF71BBFD4C25}"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278FF5-CD44-4537-9142-33CAB0F3D0BB}" type="doc">
      <dgm:prSet loTypeId="urn:microsoft.com/office/officeart/2016/7/layout/LinearBlockProcessNumbered" loCatId="process" qsTypeId="urn:microsoft.com/office/officeart/2005/8/quickstyle/simple1" qsCatId="simple" csTypeId="urn:microsoft.com/office/officeart/2005/8/colors/accent1_2" csCatId="accent1"/>
      <dgm:spPr/>
      <dgm:t>
        <a:bodyPr/>
        <a:lstStyle/>
        <a:p>
          <a:endParaRPr lang="en-US"/>
        </a:p>
      </dgm:t>
    </dgm:pt>
    <dgm:pt modelId="{F3776FA8-A8B8-499A-ADCD-C92A96877C01}">
      <dgm:prSet/>
      <dgm:spPr/>
      <dgm:t>
        <a:bodyPr/>
        <a:lstStyle/>
        <a:p>
          <a:r>
            <a:rPr lang="en-US" dirty="0"/>
            <a:t>Deep learning is a subfield of machine learning that focuses on neural networks with many hidden layers (deep neural networks).</a:t>
          </a:r>
        </a:p>
      </dgm:t>
    </dgm:pt>
    <dgm:pt modelId="{F905A87D-C51D-4C9D-B57B-8B6640398F94}" type="parTrans" cxnId="{4AB73FDB-A4CD-4420-83EF-65F4C91BAD31}">
      <dgm:prSet/>
      <dgm:spPr/>
      <dgm:t>
        <a:bodyPr/>
        <a:lstStyle/>
        <a:p>
          <a:endParaRPr lang="en-US"/>
        </a:p>
      </dgm:t>
    </dgm:pt>
    <dgm:pt modelId="{97D3F321-425D-4A5C-B898-ACBA4CADC905}" type="sibTrans" cxnId="{4AB73FDB-A4CD-4420-83EF-65F4C91BAD31}">
      <dgm:prSet phldrT="01" phldr="0"/>
      <dgm:spPr/>
      <dgm:t>
        <a:bodyPr/>
        <a:lstStyle/>
        <a:p>
          <a:r>
            <a:rPr lang="en-US"/>
            <a:t>01</a:t>
          </a:r>
        </a:p>
      </dgm:t>
    </dgm:pt>
    <dgm:pt modelId="{486BABA2-F5B0-48C1-848C-2485FF0262A1}">
      <dgm:prSet/>
      <dgm:spPr/>
      <dgm:t>
        <a:bodyPr/>
        <a:lstStyle/>
        <a:p>
          <a:pPr rtl="0"/>
          <a:r>
            <a:rPr lang="en-US" dirty="0"/>
            <a:t>Deep learning algorithms are designed to automatically learn and represent data by uncovering increasingly complex and structured patterns</a:t>
          </a:r>
        </a:p>
      </dgm:t>
    </dgm:pt>
    <dgm:pt modelId="{7F65962D-98A2-496D-86F4-5DD9B82FAE33}" type="parTrans" cxnId="{BC914DB9-1BA3-4F6B-B8E4-C48DBC6147E6}">
      <dgm:prSet/>
      <dgm:spPr/>
      <dgm:t>
        <a:bodyPr/>
        <a:lstStyle/>
        <a:p>
          <a:endParaRPr lang="en-US"/>
        </a:p>
      </dgm:t>
    </dgm:pt>
    <dgm:pt modelId="{976DDF50-6AA0-47AA-9BCC-04D1EE671E23}" type="sibTrans" cxnId="{BC914DB9-1BA3-4F6B-B8E4-C48DBC6147E6}">
      <dgm:prSet phldrT="02" phldr="0"/>
      <dgm:spPr/>
      <dgm:t>
        <a:bodyPr/>
        <a:lstStyle/>
        <a:p>
          <a:r>
            <a:rPr lang="en-US"/>
            <a:t>02</a:t>
          </a:r>
        </a:p>
      </dgm:t>
    </dgm:pt>
    <dgm:pt modelId="{3FA450E7-DBE3-4A96-91D0-83F2CF8344B2}">
      <dgm:prSet/>
      <dgm:spPr/>
      <dgm:t>
        <a:bodyPr/>
        <a:lstStyle/>
        <a:p>
          <a:pPr rtl="0"/>
          <a:r>
            <a:rPr lang="en-US" dirty="0">
              <a:latin typeface="Calibri Light" panose="020F0302020204030204"/>
            </a:rPr>
            <a:t>This</a:t>
          </a:r>
          <a:r>
            <a:rPr lang="en-US" dirty="0"/>
            <a:t> approach uses the power of deep neural networks to capture complex features and patterns in data, </a:t>
          </a:r>
          <a:r>
            <a:rPr lang="en-US" dirty="0">
              <a:latin typeface="Calibri Light" panose="020F0302020204030204"/>
            </a:rPr>
            <a:t>very useful for</a:t>
          </a:r>
          <a:r>
            <a:rPr lang="en-US" dirty="0"/>
            <a:t> tasks involving large datasets and high-dimensional data</a:t>
          </a:r>
          <a:r>
            <a:rPr lang="en-US" dirty="0">
              <a:latin typeface="Calibri Light" panose="020F0302020204030204"/>
            </a:rPr>
            <a:t>.</a:t>
          </a:r>
          <a:br>
            <a:rPr lang="en-US" dirty="0">
              <a:latin typeface="Calibri Light" panose="020F0302020204030204"/>
            </a:rPr>
          </a:br>
          <a:br>
            <a:rPr lang="en-US" dirty="0">
              <a:latin typeface="Calibri Light" panose="020F0302020204030204"/>
            </a:rPr>
          </a:br>
          <a:r>
            <a:rPr lang="en-US" dirty="0">
              <a:latin typeface="Calibri Light" panose="020F0302020204030204"/>
            </a:rPr>
            <a:t>Ex: Image</a:t>
          </a:r>
          <a:r>
            <a:rPr lang="en-US" dirty="0"/>
            <a:t> recognition</a:t>
          </a:r>
        </a:p>
      </dgm:t>
    </dgm:pt>
    <dgm:pt modelId="{F8DF4B6C-D34F-419D-A22C-ACFE81817A36}" type="parTrans" cxnId="{474358ED-B9E0-4746-A898-F39A4B0ABD95}">
      <dgm:prSet/>
      <dgm:spPr/>
      <dgm:t>
        <a:bodyPr/>
        <a:lstStyle/>
        <a:p>
          <a:endParaRPr lang="en-US"/>
        </a:p>
      </dgm:t>
    </dgm:pt>
    <dgm:pt modelId="{4CEAD07D-631B-42B5-BEDA-9484DF1128E4}" type="sibTrans" cxnId="{474358ED-B9E0-4746-A898-F39A4B0ABD95}">
      <dgm:prSet phldrT="03" phldr="0"/>
      <dgm:spPr/>
      <dgm:t>
        <a:bodyPr/>
        <a:lstStyle/>
        <a:p>
          <a:r>
            <a:rPr lang="en-US"/>
            <a:t>03</a:t>
          </a:r>
        </a:p>
      </dgm:t>
    </dgm:pt>
    <dgm:pt modelId="{BA5B4611-3DE9-45C1-AF09-AF8829471A1A}" type="pres">
      <dgm:prSet presAssocID="{2B278FF5-CD44-4537-9142-33CAB0F3D0BB}" presName="Name0" presStyleCnt="0">
        <dgm:presLayoutVars>
          <dgm:animLvl val="lvl"/>
          <dgm:resizeHandles val="exact"/>
        </dgm:presLayoutVars>
      </dgm:prSet>
      <dgm:spPr/>
    </dgm:pt>
    <dgm:pt modelId="{83EB774F-9FC0-4058-A105-13AB9C67C349}" type="pres">
      <dgm:prSet presAssocID="{F3776FA8-A8B8-499A-ADCD-C92A96877C01}" presName="compositeNode" presStyleCnt="0">
        <dgm:presLayoutVars>
          <dgm:bulletEnabled val="1"/>
        </dgm:presLayoutVars>
      </dgm:prSet>
      <dgm:spPr/>
    </dgm:pt>
    <dgm:pt modelId="{4C55FB02-216B-450F-8D52-3D85E96F7899}" type="pres">
      <dgm:prSet presAssocID="{F3776FA8-A8B8-499A-ADCD-C92A96877C01}" presName="bgRect" presStyleLbl="alignNode1" presStyleIdx="0" presStyleCnt="3"/>
      <dgm:spPr/>
    </dgm:pt>
    <dgm:pt modelId="{A73FE35D-FDC1-4E4A-8914-8F2F22ED8405}" type="pres">
      <dgm:prSet presAssocID="{97D3F321-425D-4A5C-B898-ACBA4CADC905}" presName="sibTransNodeRect" presStyleLbl="alignNode1" presStyleIdx="0" presStyleCnt="3">
        <dgm:presLayoutVars>
          <dgm:chMax val="0"/>
          <dgm:bulletEnabled val="1"/>
        </dgm:presLayoutVars>
      </dgm:prSet>
      <dgm:spPr/>
    </dgm:pt>
    <dgm:pt modelId="{5B8792FB-1295-44F3-BFEE-1AB7992B9A1D}" type="pres">
      <dgm:prSet presAssocID="{F3776FA8-A8B8-499A-ADCD-C92A96877C01}" presName="nodeRect" presStyleLbl="alignNode1" presStyleIdx="0" presStyleCnt="3">
        <dgm:presLayoutVars>
          <dgm:bulletEnabled val="1"/>
        </dgm:presLayoutVars>
      </dgm:prSet>
      <dgm:spPr/>
    </dgm:pt>
    <dgm:pt modelId="{5E32D94F-DDA3-40CA-BECD-1F7D66D0FC9B}" type="pres">
      <dgm:prSet presAssocID="{97D3F321-425D-4A5C-B898-ACBA4CADC905}" presName="sibTrans" presStyleCnt="0"/>
      <dgm:spPr/>
    </dgm:pt>
    <dgm:pt modelId="{9E5E84B5-C9DC-48B1-AF80-5AEA6A5F4A9D}" type="pres">
      <dgm:prSet presAssocID="{486BABA2-F5B0-48C1-848C-2485FF0262A1}" presName="compositeNode" presStyleCnt="0">
        <dgm:presLayoutVars>
          <dgm:bulletEnabled val="1"/>
        </dgm:presLayoutVars>
      </dgm:prSet>
      <dgm:spPr/>
    </dgm:pt>
    <dgm:pt modelId="{61CEC598-8809-463C-B669-3429F266A143}" type="pres">
      <dgm:prSet presAssocID="{486BABA2-F5B0-48C1-848C-2485FF0262A1}" presName="bgRect" presStyleLbl="alignNode1" presStyleIdx="1" presStyleCnt="3"/>
      <dgm:spPr/>
    </dgm:pt>
    <dgm:pt modelId="{CC20DDAF-BFF6-40BF-AD21-53FC63AE6CEC}" type="pres">
      <dgm:prSet presAssocID="{976DDF50-6AA0-47AA-9BCC-04D1EE671E23}" presName="sibTransNodeRect" presStyleLbl="alignNode1" presStyleIdx="1" presStyleCnt="3">
        <dgm:presLayoutVars>
          <dgm:chMax val="0"/>
          <dgm:bulletEnabled val="1"/>
        </dgm:presLayoutVars>
      </dgm:prSet>
      <dgm:spPr/>
    </dgm:pt>
    <dgm:pt modelId="{0647AADE-0BBE-4D22-93B0-D0918B43EEEB}" type="pres">
      <dgm:prSet presAssocID="{486BABA2-F5B0-48C1-848C-2485FF0262A1}" presName="nodeRect" presStyleLbl="alignNode1" presStyleIdx="1" presStyleCnt="3">
        <dgm:presLayoutVars>
          <dgm:bulletEnabled val="1"/>
        </dgm:presLayoutVars>
      </dgm:prSet>
      <dgm:spPr/>
    </dgm:pt>
    <dgm:pt modelId="{93B83B99-5790-42BF-8B1E-6AD5CDA8824C}" type="pres">
      <dgm:prSet presAssocID="{976DDF50-6AA0-47AA-9BCC-04D1EE671E23}" presName="sibTrans" presStyleCnt="0"/>
      <dgm:spPr/>
    </dgm:pt>
    <dgm:pt modelId="{67156952-4A0A-4DCB-84DF-3E53749A9AF2}" type="pres">
      <dgm:prSet presAssocID="{3FA450E7-DBE3-4A96-91D0-83F2CF8344B2}" presName="compositeNode" presStyleCnt="0">
        <dgm:presLayoutVars>
          <dgm:bulletEnabled val="1"/>
        </dgm:presLayoutVars>
      </dgm:prSet>
      <dgm:spPr/>
    </dgm:pt>
    <dgm:pt modelId="{7868A8C0-0C83-417F-9B7B-2521F38E0D18}" type="pres">
      <dgm:prSet presAssocID="{3FA450E7-DBE3-4A96-91D0-83F2CF8344B2}" presName="bgRect" presStyleLbl="alignNode1" presStyleIdx="2" presStyleCnt="3"/>
      <dgm:spPr/>
    </dgm:pt>
    <dgm:pt modelId="{A59DE213-864D-4A03-A093-DDB7D7707628}" type="pres">
      <dgm:prSet presAssocID="{4CEAD07D-631B-42B5-BEDA-9484DF1128E4}" presName="sibTransNodeRect" presStyleLbl="alignNode1" presStyleIdx="2" presStyleCnt="3">
        <dgm:presLayoutVars>
          <dgm:chMax val="0"/>
          <dgm:bulletEnabled val="1"/>
        </dgm:presLayoutVars>
      </dgm:prSet>
      <dgm:spPr/>
    </dgm:pt>
    <dgm:pt modelId="{9EE77556-72C6-4DBB-9907-6D837C8366E7}" type="pres">
      <dgm:prSet presAssocID="{3FA450E7-DBE3-4A96-91D0-83F2CF8344B2}" presName="nodeRect" presStyleLbl="alignNode1" presStyleIdx="2" presStyleCnt="3">
        <dgm:presLayoutVars>
          <dgm:bulletEnabled val="1"/>
        </dgm:presLayoutVars>
      </dgm:prSet>
      <dgm:spPr/>
    </dgm:pt>
  </dgm:ptLst>
  <dgm:cxnLst>
    <dgm:cxn modelId="{9481FA18-F41A-4EAC-96EF-3D5864217358}" type="presOf" srcId="{F3776FA8-A8B8-499A-ADCD-C92A96877C01}" destId="{5B8792FB-1295-44F3-BFEE-1AB7992B9A1D}" srcOrd="1" destOrd="0" presId="urn:microsoft.com/office/officeart/2016/7/layout/LinearBlockProcessNumbered"/>
    <dgm:cxn modelId="{26B6F421-10C2-4E5D-9DE7-E3DC1BA4CBD8}" type="presOf" srcId="{97D3F321-425D-4A5C-B898-ACBA4CADC905}" destId="{A73FE35D-FDC1-4E4A-8914-8F2F22ED8405}" srcOrd="0" destOrd="0" presId="urn:microsoft.com/office/officeart/2016/7/layout/LinearBlockProcessNumbered"/>
    <dgm:cxn modelId="{66441037-748D-4CE3-9EF5-8A481F67E97D}" type="presOf" srcId="{486BABA2-F5B0-48C1-848C-2485FF0262A1}" destId="{0647AADE-0BBE-4D22-93B0-D0918B43EEEB}" srcOrd="1" destOrd="0" presId="urn:microsoft.com/office/officeart/2016/7/layout/LinearBlockProcessNumbered"/>
    <dgm:cxn modelId="{4F0C8C3D-27F0-4F35-8D05-23E71C8C832D}" type="presOf" srcId="{3FA450E7-DBE3-4A96-91D0-83F2CF8344B2}" destId="{7868A8C0-0C83-417F-9B7B-2521F38E0D18}" srcOrd="0" destOrd="0" presId="urn:microsoft.com/office/officeart/2016/7/layout/LinearBlockProcessNumbered"/>
    <dgm:cxn modelId="{0959C651-B1E4-4B0B-91FA-1475C453A208}" type="presOf" srcId="{2B278FF5-CD44-4537-9142-33CAB0F3D0BB}" destId="{BA5B4611-3DE9-45C1-AF09-AF8829471A1A}" srcOrd="0" destOrd="0" presId="urn:microsoft.com/office/officeart/2016/7/layout/LinearBlockProcessNumbered"/>
    <dgm:cxn modelId="{40308973-D57E-4CCB-BAFA-E64E0FB2520D}" type="presOf" srcId="{976DDF50-6AA0-47AA-9BCC-04D1EE671E23}" destId="{CC20DDAF-BFF6-40BF-AD21-53FC63AE6CEC}" srcOrd="0" destOrd="0" presId="urn:microsoft.com/office/officeart/2016/7/layout/LinearBlockProcessNumbered"/>
    <dgm:cxn modelId="{CC35F3A7-C4C5-4A74-9194-7808BE0DB248}" type="presOf" srcId="{3FA450E7-DBE3-4A96-91D0-83F2CF8344B2}" destId="{9EE77556-72C6-4DBB-9907-6D837C8366E7}" srcOrd="1" destOrd="0" presId="urn:microsoft.com/office/officeart/2016/7/layout/LinearBlockProcessNumbered"/>
    <dgm:cxn modelId="{E8EA7BA8-26E2-485B-8E26-D7411B2593BA}" type="presOf" srcId="{F3776FA8-A8B8-499A-ADCD-C92A96877C01}" destId="{4C55FB02-216B-450F-8D52-3D85E96F7899}" srcOrd="0" destOrd="0" presId="urn:microsoft.com/office/officeart/2016/7/layout/LinearBlockProcessNumbered"/>
    <dgm:cxn modelId="{BC914DB9-1BA3-4F6B-B8E4-C48DBC6147E6}" srcId="{2B278FF5-CD44-4537-9142-33CAB0F3D0BB}" destId="{486BABA2-F5B0-48C1-848C-2485FF0262A1}" srcOrd="1" destOrd="0" parTransId="{7F65962D-98A2-496D-86F4-5DD9B82FAE33}" sibTransId="{976DDF50-6AA0-47AA-9BCC-04D1EE671E23}"/>
    <dgm:cxn modelId="{F9AA66D7-7525-4289-8923-F3A3B09B75C5}" type="presOf" srcId="{4CEAD07D-631B-42B5-BEDA-9484DF1128E4}" destId="{A59DE213-864D-4A03-A093-DDB7D7707628}" srcOrd="0" destOrd="0" presId="urn:microsoft.com/office/officeart/2016/7/layout/LinearBlockProcessNumbered"/>
    <dgm:cxn modelId="{4AB73FDB-A4CD-4420-83EF-65F4C91BAD31}" srcId="{2B278FF5-CD44-4537-9142-33CAB0F3D0BB}" destId="{F3776FA8-A8B8-499A-ADCD-C92A96877C01}" srcOrd="0" destOrd="0" parTransId="{F905A87D-C51D-4C9D-B57B-8B6640398F94}" sibTransId="{97D3F321-425D-4A5C-B898-ACBA4CADC905}"/>
    <dgm:cxn modelId="{474358ED-B9E0-4746-A898-F39A4B0ABD95}" srcId="{2B278FF5-CD44-4537-9142-33CAB0F3D0BB}" destId="{3FA450E7-DBE3-4A96-91D0-83F2CF8344B2}" srcOrd="2" destOrd="0" parTransId="{F8DF4B6C-D34F-419D-A22C-ACFE81817A36}" sibTransId="{4CEAD07D-631B-42B5-BEDA-9484DF1128E4}"/>
    <dgm:cxn modelId="{7662A5FE-833E-4E16-A4D4-92D4206A4831}" type="presOf" srcId="{486BABA2-F5B0-48C1-848C-2485FF0262A1}" destId="{61CEC598-8809-463C-B669-3429F266A143}" srcOrd="0" destOrd="0" presId="urn:microsoft.com/office/officeart/2016/7/layout/LinearBlockProcessNumbered"/>
    <dgm:cxn modelId="{ACEEDF1E-DA92-403D-B914-663EBF6FA1A9}" type="presParOf" srcId="{BA5B4611-3DE9-45C1-AF09-AF8829471A1A}" destId="{83EB774F-9FC0-4058-A105-13AB9C67C349}" srcOrd="0" destOrd="0" presId="urn:microsoft.com/office/officeart/2016/7/layout/LinearBlockProcessNumbered"/>
    <dgm:cxn modelId="{CE8791E5-9694-44D6-996B-7F58F7D86446}" type="presParOf" srcId="{83EB774F-9FC0-4058-A105-13AB9C67C349}" destId="{4C55FB02-216B-450F-8D52-3D85E96F7899}" srcOrd="0" destOrd="0" presId="urn:microsoft.com/office/officeart/2016/7/layout/LinearBlockProcessNumbered"/>
    <dgm:cxn modelId="{C9D2705A-5BFF-4447-B150-79F3A5D0A9DD}" type="presParOf" srcId="{83EB774F-9FC0-4058-A105-13AB9C67C349}" destId="{A73FE35D-FDC1-4E4A-8914-8F2F22ED8405}" srcOrd="1" destOrd="0" presId="urn:microsoft.com/office/officeart/2016/7/layout/LinearBlockProcessNumbered"/>
    <dgm:cxn modelId="{4F4E8F74-1120-439F-829D-3D627BEC64E8}" type="presParOf" srcId="{83EB774F-9FC0-4058-A105-13AB9C67C349}" destId="{5B8792FB-1295-44F3-BFEE-1AB7992B9A1D}" srcOrd="2" destOrd="0" presId="urn:microsoft.com/office/officeart/2016/7/layout/LinearBlockProcessNumbered"/>
    <dgm:cxn modelId="{2960C569-DEFD-4A99-9E0D-5E43195F1096}" type="presParOf" srcId="{BA5B4611-3DE9-45C1-AF09-AF8829471A1A}" destId="{5E32D94F-DDA3-40CA-BECD-1F7D66D0FC9B}" srcOrd="1" destOrd="0" presId="urn:microsoft.com/office/officeart/2016/7/layout/LinearBlockProcessNumbered"/>
    <dgm:cxn modelId="{FAFFFEFB-DF0C-4132-92C5-6B53567401A6}" type="presParOf" srcId="{BA5B4611-3DE9-45C1-AF09-AF8829471A1A}" destId="{9E5E84B5-C9DC-48B1-AF80-5AEA6A5F4A9D}" srcOrd="2" destOrd="0" presId="urn:microsoft.com/office/officeart/2016/7/layout/LinearBlockProcessNumbered"/>
    <dgm:cxn modelId="{A794C437-8E45-4440-A28C-4EDA82F03EB2}" type="presParOf" srcId="{9E5E84B5-C9DC-48B1-AF80-5AEA6A5F4A9D}" destId="{61CEC598-8809-463C-B669-3429F266A143}" srcOrd="0" destOrd="0" presId="urn:microsoft.com/office/officeart/2016/7/layout/LinearBlockProcessNumbered"/>
    <dgm:cxn modelId="{EC3D2E32-99BD-484D-96AB-6BDCACA0265A}" type="presParOf" srcId="{9E5E84B5-C9DC-48B1-AF80-5AEA6A5F4A9D}" destId="{CC20DDAF-BFF6-40BF-AD21-53FC63AE6CEC}" srcOrd="1" destOrd="0" presId="urn:microsoft.com/office/officeart/2016/7/layout/LinearBlockProcessNumbered"/>
    <dgm:cxn modelId="{20AAA16B-F02B-4A18-ABD1-83B7D91206DF}" type="presParOf" srcId="{9E5E84B5-C9DC-48B1-AF80-5AEA6A5F4A9D}" destId="{0647AADE-0BBE-4D22-93B0-D0918B43EEEB}" srcOrd="2" destOrd="0" presId="urn:microsoft.com/office/officeart/2016/7/layout/LinearBlockProcessNumbered"/>
    <dgm:cxn modelId="{EB96A402-BF1B-458E-90C7-C50258B88A21}" type="presParOf" srcId="{BA5B4611-3DE9-45C1-AF09-AF8829471A1A}" destId="{93B83B99-5790-42BF-8B1E-6AD5CDA8824C}" srcOrd="3" destOrd="0" presId="urn:microsoft.com/office/officeart/2016/7/layout/LinearBlockProcessNumbered"/>
    <dgm:cxn modelId="{D40E0223-BE7D-4767-B5D9-A2A3EC9A75F0}" type="presParOf" srcId="{BA5B4611-3DE9-45C1-AF09-AF8829471A1A}" destId="{67156952-4A0A-4DCB-84DF-3E53749A9AF2}" srcOrd="4" destOrd="0" presId="urn:microsoft.com/office/officeart/2016/7/layout/LinearBlockProcessNumbered"/>
    <dgm:cxn modelId="{1E3D5B83-CD5F-4844-874A-BA7DFBA7EDEB}" type="presParOf" srcId="{67156952-4A0A-4DCB-84DF-3E53749A9AF2}" destId="{7868A8C0-0C83-417F-9B7B-2521F38E0D18}" srcOrd="0" destOrd="0" presId="urn:microsoft.com/office/officeart/2016/7/layout/LinearBlockProcessNumbered"/>
    <dgm:cxn modelId="{74092AD3-98AE-46DB-A253-5758E36774F4}" type="presParOf" srcId="{67156952-4A0A-4DCB-84DF-3E53749A9AF2}" destId="{A59DE213-864D-4A03-A093-DDB7D7707628}" srcOrd="1" destOrd="0" presId="urn:microsoft.com/office/officeart/2016/7/layout/LinearBlockProcessNumbered"/>
    <dgm:cxn modelId="{B4340C3F-38A4-421E-BA87-774FD156CC4E}" type="presParOf" srcId="{67156952-4A0A-4DCB-84DF-3E53749A9AF2}" destId="{9EE77556-72C6-4DBB-9907-6D837C8366E7}" srcOrd="2" destOrd="0" presId="urn:microsoft.com/office/officeart/2016/7/layout/LinearBlock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56F5E8-1CE0-4984-BD00-427FDC028CE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8D81909-CF10-4425-AC03-B4A71D75E0A6}">
      <dgm:prSet/>
      <dgm:spPr/>
      <dgm:t>
        <a:bodyPr/>
        <a:lstStyle/>
        <a:p>
          <a:pPr>
            <a:lnSpc>
              <a:spcPct val="100000"/>
            </a:lnSpc>
          </a:pPr>
          <a:r>
            <a:rPr lang="en-US" b="1"/>
            <a:t>The embedding layer</a:t>
          </a:r>
          <a:r>
            <a:rPr lang="en-US"/>
            <a:t> creates </a:t>
          </a:r>
          <a:r>
            <a:rPr lang="en-US" b="1" u="sng">
              <a:hlinkClick xmlns:r="http://schemas.openxmlformats.org/officeDocument/2006/relationships" r:id="rId1"/>
            </a:rPr>
            <a:t>embeddings</a:t>
          </a:r>
          <a:r>
            <a:rPr lang="en-US"/>
            <a:t> from the input text. This part of the large language model captures the semantic and syntactic meaning of the input, so the model can understand context.</a:t>
          </a:r>
        </a:p>
      </dgm:t>
    </dgm:pt>
    <dgm:pt modelId="{1E234324-A4EC-440B-B758-26BB6512F0BA}" type="parTrans" cxnId="{7879E6E4-67F5-4F2E-B191-52E630D78F29}">
      <dgm:prSet/>
      <dgm:spPr/>
      <dgm:t>
        <a:bodyPr/>
        <a:lstStyle/>
        <a:p>
          <a:endParaRPr lang="en-US"/>
        </a:p>
      </dgm:t>
    </dgm:pt>
    <dgm:pt modelId="{B1B116C8-3DF0-4E3F-AFB3-E35149E1AA3E}" type="sibTrans" cxnId="{7879E6E4-67F5-4F2E-B191-52E630D78F29}">
      <dgm:prSet/>
      <dgm:spPr/>
      <dgm:t>
        <a:bodyPr/>
        <a:lstStyle/>
        <a:p>
          <a:endParaRPr lang="en-US"/>
        </a:p>
      </dgm:t>
    </dgm:pt>
    <dgm:pt modelId="{D20F1339-0C09-4D0C-800F-ED06320B6A1E}">
      <dgm:prSet/>
      <dgm:spPr/>
      <dgm:t>
        <a:bodyPr/>
        <a:lstStyle/>
        <a:p>
          <a:pPr>
            <a:lnSpc>
              <a:spcPct val="100000"/>
            </a:lnSpc>
          </a:pPr>
          <a:r>
            <a:rPr lang="en-US" b="1"/>
            <a:t>The feedforward layer (FFN)</a:t>
          </a:r>
          <a:r>
            <a:rPr lang="en-US"/>
            <a:t> of a large language model is made of up multiple fully connected layers that transform the input embeddings. In so doing, these layers enable the model to glean higher-level abstractions — that is, to understand the user's intent with the text input.</a:t>
          </a:r>
        </a:p>
      </dgm:t>
    </dgm:pt>
    <dgm:pt modelId="{C00691FA-F91B-413C-9E6C-1A8D42816935}" type="parTrans" cxnId="{E23DC5FD-F520-431F-AF67-803678B86C66}">
      <dgm:prSet/>
      <dgm:spPr/>
      <dgm:t>
        <a:bodyPr/>
        <a:lstStyle/>
        <a:p>
          <a:endParaRPr lang="en-US"/>
        </a:p>
      </dgm:t>
    </dgm:pt>
    <dgm:pt modelId="{B821BB90-D0FC-4419-AE59-5BD0F19C1CC8}" type="sibTrans" cxnId="{E23DC5FD-F520-431F-AF67-803678B86C66}">
      <dgm:prSet/>
      <dgm:spPr/>
      <dgm:t>
        <a:bodyPr/>
        <a:lstStyle/>
        <a:p>
          <a:endParaRPr lang="en-US"/>
        </a:p>
      </dgm:t>
    </dgm:pt>
    <dgm:pt modelId="{A2DDA164-9B3A-406B-82A8-DC1F8AADB57F}">
      <dgm:prSet/>
      <dgm:spPr/>
      <dgm:t>
        <a:bodyPr/>
        <a:lstStyle/>
        <a:p>
          <a:pPr>
            <a:lnSpc>
              <a:spcPct val="100000"/>
            </a:lnSpc>
          </a:pPr>
          <a:r>
            <a:rPr lang="en-US" b="1"/>
            <a:t>The recurrent layer</a:t>
          </a:r>
          <a:r>
            <a:rPr lang="en-US"/>
            <a:t> interprets the words in the input text in sequence. It captures the relationship between words in a sentence.</a:t>
          </a:r>
        </a:p>
      </dgm:t>
    </dgm:pt>
    <dgm:pt modelId="{7264440D-BF62-4553-B180-549F2A3145BC}" type="parTrans" cxnId="{DFC49B19-897B-4B34-B003-179FBE91B21F}">
      <dgm:prSet/>
      <dgm:spPr/>
      <dgm:t>
        <a:bodyPr/>
        <a:lstStyle/>
        <a:p>
          <a:endParaRPr lang="en-US"/>
        </a:p>
      </dgm:t>
    </dgm:pt>
    <dgm:pt modelId="{65E583ED-0EF4-400F-BE3F-B2A290A49451}" type="sibTrans" cxnId="{DFC49B19-897B-4B34-B003-179FBE91B21F}">
      <dgm:prSet/>
      <dgm:spPr/>
      <dgm:t>
        <a:bodyPr/>
        <a:lstStyle/>
        <a:p>
          <a:endParaRPr lang="en-US"/>
        </a:p>
      </dgm:t>
    </dgm:pt>
    <dgm:pt modelId="{E6D81E22-D9A5-4517-BC6C-4996E61DD6EE}">
      <dgm:prSet/>
      <dgm:spPr/>
      <dgm:t>
        <a:bodyPr/>
        <a:lstStyle/>
        <a:p>
          <a:pPr>
            <a:lnSpc>
              <a:spcPct val="100000"/>
            </a:lnSpc>
          </a:pPr>
          <a:r>
            <a:rPr lang="en-US" b="1"/>
            <a:t>The attention mechanism</a:t>
          </a:r>
          <a:r>
            <a:rPr lang="en-US"/>
            <a:t> enables a language model to focus on single parts of the input text that is relevant to the task at hand. This layer allows the model to generate the most accurate outputs.</a:t>
          </a:r>
        </a:p>
      </dgm:t>
    </dgm:pt>
    <dgm:pt modelId="{DEF55AD5-30C3-4758-9749-5D288013DBAE}" type="parTrans" cxnId="{2822C5AC-A022-40AA-914B-4B92A227CF8C}">
      <dgm:prSet/>
      <dgm:spPr/>
      <dgm:t>
        <a:bodyPr/>
        <a:lstStyle/>
        <a:p>
          <a:endParaRPr lang="en-US"/>
        </a:p>
      </dgm:t>
    </dgm:pt>
    <dgm:pt modelId="{6E33A079-5F54-483F-B0D4-F80A2980479E}" type="sibTrans" cxnId="{2822C5AC-A022-40AA-914B-4B92A227CF8C}">
      <dgm:prSet/>
      <dgm:spPr/>
      <dgm:t>
        <a:bodyPr/>
        <a:lstStyle/>
        <a:p>
          <a:endParaRPr lang="en-US"/>
        </a:p>
      </dgm:t>
    </dgm:pt>
    <dgm:pt modelId="{48D44C71-4D36-4018-98F1-CD1A385F4859}" type="pres">
      <dgm:prSet presAssocID="{E856F5E8-1CE0-4984-BD00-427FDC028CED}" presName="root" presStyleCnt="0">
        <dgm:presLayoutVars>
          <dgm:dir/>
          <dgm:resizeHandles val="exact"/>
        </dgm:presLayoutVars>
      </dgm:prSet>
      <dgm:spPr/>
    </dgm:pt>
    <dgm:pt modelId="{DC1F4B6A-FB57-4798-8514-22B99AF7B493}" type="pres">
      <dgm:prSet presAssocID="{38D81909-CF10-4425-AC03-B4A71D75E0A6}" presName="compNode" presStyleCnt="0"/>
      <dgm:spPr/>
    </dgm:pt>
    <dgm:pt modelId="{CC1DF3B2-C36E-46C6-B2FB-FF4791BB72D3}" type="pres">
      <dgm:prSet presAssocID="{38D81909-CF10-4425-AC03-B4A71D75E0A6}" presName="bgRect" presStyleLbl="bgShp" presStyleIdx="0" presStyleCnt="4"/>
      <dgm:spPr/>
    </dgm:pt>
    <dgm:pt modelId="{EC56ADA2-FDB7-4939-9A0D-9B4FB2E985DF}" type="pres">
      <dgm:prSet presAssocID="{38D81909-CF10-4425-AC03-B4A71D75E0A6}" presName="iconRect" presStyleLbl="node1" presStyleIdx="0"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Quotes"/>
        </a:ext>
      </dgm:extLst>
    </dgm:pt>
    <dgm:pt modelId="{41FA5BE1-DC04-4F8D-8D38-B41FB9CA57A0}" type="pres">
      <dgm:prSet presAssocID="{38D81909-CF10-4425-AC03-B4A71D75E0A6}" presName="spaceRect" presStyleCnt="0"/>
      <dgm:spPr/>
    </dgm:pt>
    <dgm:pt modelId="{74B770F5-2481-4145-9086-26FD6A0F7820}" type="pres">
      <dgm:prSet presAssocID="{38D81909-CF10-4425-AC03-B4A71D75E0A6}" presName="parTx" presStyleLbl="revTx" presStyleIdx="0" presStyleCnt="4">
        <dgm:presLayoutVars>
          <dgm:chMax val="0"/>
          <dgm:chPref val="0"/>
        </dgm:presLayoutVars>
      </dgm:prSet>
      <dgm:spPr/>
    </dgm:pt>
    <dgm:pt modelId="{20C802A3-B644-460B-AB3A-CA77AC898A52}" type="pres">
      <dgm:prSet presAssocID="{B1B116C8-3DF0-4E3F-AFB3-E35149E1AA3E}" presName="sibTrans" presStyleCnt="0"/>
      <dgm:spPr/>
    </dgm:pt>
    <dgm:pt modelId="{E1DFA21D-7CD6-4375-8E9B-C54E7D96ADE8}" type="pres">
      <dgm:prSet presAssocID="{D20F1339-0C09-4D0C-800F-ED06320B6A1E}" presName="compNode" presStyleCnt="0"/>
      <dgm:spPr/>
    </dgm:pt>
    <dgm:pt modelId="{44DA81CB-5448-46E3-8BBC-0DC8093C2042}" type="pres">
      <dgm:prSet presAssocID="{D20F1339-0C09-4D0C-800F-ED06320B6A1E}" presName="bgRect" presStyleLbl="bgShp" presStyleIdx="1" presStyleCnt="4"/>
      <dgm:spPr/>
    </dgm:pt>
    <dgm:pt modelId="{EFBF6D68-C85D-4C5C-B5C2-BB8DBFD7DF9D}" type="pres">
      <dgm:prSet presAssocID="{D20F1339-0C09-4D0C-800F-ED06320B6A1E}"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Transfer"/>
        </a:ext>
      </dgm:extLst>
    </dgm:pt>
    <dgm:pt modelId="{1E4CBCD0-9052-409C-834E-440D76778AD9}" type="pres">
      <dgm:prSet presAssocID="{D20F1339-0C09-4D0C-800F-ED06320B6A1E}" presName="spaceRect" presStyleCnt="0"/>
      <dgm:spPr/>
    </dgm:pt>
    <dgm:pt modelId="{C3CDF08C-8BD4-46F8-ACD1-DC028CC0AFE7}" type="pres">
      <dgm:prSet presAssocID="{D20F1339-0C09-4D0C-800F-ED06320B6A1E}" presName="parTx" presStyleLbl="revTx" presStyleIdx="1" presStyleCnt="4">
        <dgm:presLayoutVars>
          <dgm:chMax val="0"/>
          <dgm:chPref val="0"/>
        </dgm:presLayoutVars>
      </dgm:prSet>
      <dgm:spPr/>
    </dgm:pt>
    <dgm:pt modelId="{1CDC31BF-394C-4D80-876F-3CBA09B1AB9A}" type="pres">
      <dgm:prSet presAssocID="{B821BB90-D0FC-4419-AE59-5BD0F19C1CC8}" presName="sibTrans" presStyleCnt="0"/>
      <dgm:spPr/>
    </dgm:pt>
    <dgm:pt modelId="{8BE143C3-4269-4BCF-AC50-8DE6761041B6}" type="pres">
      <dgm:prSet presAssocID="{A2DDA164-9B3A-406B-82A8-DC1F8AADB57F}" presName="compNode" presStyleCnt="0"/>
      <dgm:spPr/>
    </dgm:pt>
    <dgm:pt modelId="{DD59F041-9F78-47AD-889A-96446B582166}" type="pres">
      <dgm:prSet presAssocID="{A2DDA164-9B3A-406B-82A8-DC1F8AADB57F}" presName="bgRect" presStyleLbl="bgShp" presStyleIdx="2" presStyleCnt="4"/>
      <dgm:spPr/>
    </dgm:pt>
    <dgm:pt modelId="{DC64C11B-2AF0-40D1-A3C7-28D0ADFF29E1}" type="pres">
      <dgm:prSet presAssocID="{A2DDA164-9B3A-406B-82A8-DC1F8AADB57F}"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Subtitles"/>
        </a:ext>
      </dgm:extLst>
    </dgm:pt>
    <dgm:pt modelId="{11D98D1B-D9FA-4FDA-BA94-46BBCDDB29DF}" type="pres">
      <dgm:prSet presAssocID="{A2DDA164-9B3A-406B-82A8-DC1F8AADB57F}" presName="spaceRect" presStyleCnt="0"/>
      <dgm:spPr/>
    </dgm:pt>
    <dgm:pt modelId="{544BF668-8157-4920-8B3A-454CB29ABF23}" type="pres">
      <dgm:prSet presAssocID="{A2DDA164-9B3A-406B-82A8-DC1F8AADB57F}" presName="parTx" presStyleLbl="revTx" presStyleIdx="2" presStyleCnt="4">
        <dgm:presLayoutVars>
          <dgm:chMax val="0"/>
          <dgm:chPref val="0"/>
        </dgm:presLayoutVars>
      </dgm:prSet>
      <dgm:spPr/>
    </dgm:pt>
    <dgm:pt modelId="{4014DFF2-B320-4AB4-8560-316248649BF3}" type="pres">
      <dgm:prSet presAssocID="{65E583ED-0EF4-400F-BE3F-B2A290A49451}" presName="sibTrans" presStyleCnt="0"/>
      <dgm:spPr/>
    </dgm:pt>
    <dgm:pt modelId="{78BB3DF1-6C1E-4BFE-94F9-904570281B86}" type="pres">
      <dgm:prSet presAssocID="{E6D81E22-D9A5-4517-BC6C-4996E61DD6EE}" presName="compNode" presStyleCnt="0"/>
      <dgm:spPr/>
    </dgm:pt>
    <dgm:pt modelId="{03196E29-B4DB-4D1B-AF11-8C675087EB35}" type="pres">
      <dgm:prSet presAssocID="{E6D81E22-D9A5-4517-BC6C-4996E61DD6EE}" presName="bgRect" presStyleLbl="bgShp" presStyleIdx="3" presStyleCnt="4"/>
      <dgm:spPr/>
    </dgm:pt>
    <dgm:pt modelId="{40985AEC-5AC0-4C7D-A273-73D96FE6D250}" type="pres">
      <dgm:prSet presAssocID="{E6D81E22-D9A5-4517-BC6C-4996E61DD6EE}"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Head with Gears"/>
        </a:ext>
      </dgm:extLst>
    </dgm:pt>
    <dgm:pt modelId="{16E70468-F89D-40BB-8BB6-8A273389DD90}" type="pres">
      <dgm:prSet presAssocID="{E6D81E22-D9A5-4517-BC6C-4996E61DD6EE}" presName="spaceRect" presStyleCnt="0"/>
      <dgm:spPr/>
    </dgm:pt>
    <dgm:pt modelId="{18F7BCCE-0027-4586-A0A2-D8E9F7F053CC}" type="pres">
      <dgm:prSet presAssocID="{E6D81E22-D9A5-4517-BC6C-4996E61DD6EE}" presName="parTx" presStyleLbl="revTx" presStyleIdx="3" presStyleCnt="4">
        <dgm:presLayoutVars>
          <dgm:chMax val="0"/>
          <dgm:chPref val="0"/>
        </dgm:presLayoutVars>
      </dgm:prSet>
      <dgm:spPr/>
    </dgm:pt>
  </dgm:ptLst>
  <dgm:cxnLst>
    <dgm:cxn modelId="{8697F909-1DC5-4CAF-AEEE-574E875764FF}" type="presOf" srcId="{E6D81E22-D9A5-4517-BC6C-4996E61DD6EE}" destId="{18F7BCCE-0027-4586-A0A2-D8E9F7F053CC}" srcOrd="0" destOrd="0" presId="urn:microsoft.com/office/officeart/2018/2/layout/IconVerticalSolidList"/>
    <dgm:cxn modelId="{DFC49B19-897B-4B34-B003-179FBE91B21F}" srcId="{E856F5E8-1CE0-4984-BD00-427FDC028CED}" destId="{A2DDA164-9B3A-406B-82A8-DC1F8AADB57F}" srcOrd="2" destOrd="0" parTransId="{7264440D-BF62-4553-B180-549F2A3145BC}" sibTransId="{65E583ED-0EF4-400F-BE3F-B2A290A49451}"/>
    <dgm:cxn modelId="{7FA77262-9D7F-44E5-9612-4BDF37909319}" type="presOf" srcId="{38D81909-CF10-4425-AC03-B4A71D75E0A6}" destId="{74B770F5-2481-4145-9086-26FD6A0F7820}" srcOrd="0" destOrd="0" presId="urn:microsoft.com/office/officeart/2018/2/layout/IconVerticalSolidList"/>
    <dgm:cxn modelId="{2822C5AC-A022-40AA-914B-4B92A227CF8C}" srcId="{E856F5E8-1CE0-4984-BD00-427FDC028CED}" destId="{E6D81E22-D9A5-4517-BC6C-4996E61DD6EE}" srcOrd="3" destOrd="0" parTransId="{DEF55AD5-30C3-4758-9749-5D288013DBAE}" sibTransId="{6E33A079-5F54-483F-B0D4-F80A2980479E}"/>
    <dgm:cxn modelId="{E3BA0DDD-8F6E-40D0-B148-DED9843032D2}" type="presOf" srcId="{A2DDA164-9B3A-406B-82A8-DC1F8AADB57F}" destId="{544BF668-8157-4920-8B3A-454CB29ABF23}" srcOrd="0" destOrd="0" presId="urn:microsoft.com/office/officeart/2018/2/layout/IconVerticalSolidList"/>
    <dgm:cxn modelId="{7879E6E4-67F5-4F2E-B191-52E630D78F29}" srcId="{E856F5E8-1CE0-4984-BD00-427FDC028CED}" destId="{38D81909-CF10-4425-AC03-B4A71D75E0A6}" srcOrd="0" destOrd="0" parTransId="{1E234324-A4EC-440B-B758-26BB6512F0BA}" sibTransId="{B1B116C8-3DF0-4E3F-AFB3-E35149E1AA3E}"/>
    <dgm:cxn modelId="{DD81E0F0-10E3-47B8-8951-F52BDF01552F}" type="presOf" srcId="{D20F1339-0C09-4D0C-800F-ED06320B6A1E}" destId="{C3CDF08C-8BD4-46F8-ACD1-DC028CC0AFE7}" srcOrd="0" destOrd="0" presId="urn:microsoft.com/office/officeart/2018/2/layout/IconVerticalSolidList"/>
    <dgm:cxn modelId="{C1EABEF1-59A3-4CC9-8DD9-E99490A4A012}" type="presOf" srcId="{E856F5E8-1CE0-4984-BD00-427FDC028CED}" destId="{48D44C71-4D36-4018-98F1-CD1A385F4859}" srcOrd="0" destOrd="0" presId="urn:microsoft.com/office/officeart/2018/2/layout/IconVerticalSolidList"/>
    <dgm:cxn modelId="{E23DC5FD-F520-431F-AF67-803678B86C66}" srcId="{E856F5E8-1CE0-4984-BD00-427FDC028CED}" destId="{D20F1339-0C09-4D0C-800F-ED06320B6A1E}" srcOrd="1" destOrd="0" parTransId="{C00691FA-F91B-413C-9E6C-1A8D42816935}" sibTransId="{B821BB90-D0FC-4419-AE59-5BD0F19C1CC8}"/>
    <dgm:cxn modelId="{857AFF4B-5B0D-4809-893C-9DECDCCA14E4}" type="presParOf" srcId="{48D44C71-4D36-4018-98F1-CD1A385F4859}" destId="{DC1F4B6A-FB57-4798-8514-22B99AF7B493}" srcOrd="0" destOrd="0" presId="urn:microsoft.com/office/officeart/2018/2/layout/IconVerticalSolidList"/>
    <dgm:cxn modelId="{2A5495F3-A041-449A-8EA9-CCBEACD4A6AA}" type="presParOf" srcId="{DC1F4B6A-FB57-4798-8514-22B99AF7B493}" destId="{CC1DF3B2-C36E-46C6-B2FB-FF4791BB72D3}" srcOrd="0" destOrd="0" presId="urn:microsoft.com/office/officeart/2018/2/layout/IconVerticalSolidList"/>
    <dgm:cxn modelId="{17454815-04FB-4C1F-AB4E-37275F7D8739}" type="presParOf" srcId="{DC1F4B6A-FB57-4798-8514-22B99AF7B493}" destId="{EC56ADA2-FDB7-4939-9A0D-9B4FB2E985DF}" srcOrd="1" destOrd="0" presId="urn:microsoft.com/office/officeart/2018/2/layout/IconVerticalSolidList"/>
    <dgm:cxn modelId="{744B1001-0A6E-44B6-A26A-DB3CE59A7CFA}" type="presParOf" srcId="{DC1F4B6A-FB57-4798-8514-22B99AF7B493}" destId="{41FA5BE1-DC04-4F8D-8D38-B41FB9CA57A0}" srcOrd="2" destOrd="0" presId="urn:microsoft.com/office/officeart/2018/2/layout/IconVerticalSolidList"/>
    <dgm:cxn modelId="{0A07F4A5-E873-4D62-84C3-E67178FE81FE}" type="presParOf" srcId="{DC1F4B6A-FB57-4798-8514-22B99AF7B493}" destId="{74B770F5-2481-4145-9086-26FD6A0F7820}" srcOrd="3" destOrd="0" presId="urn:microsoft.com/office/officeart/2018/2/layout/IconVerticalSolidList"/>
    <dgm:cxn modelId="{A93906B0-FFAE-4DA3-950A-33BE20EA00C1}" type="presParOf" srcId="{48D44C71-4D36-4018-98F1-CD1A385F4859}" destId="{20C802A3-B644-460B-AB3A-CA77AC898A52}" srcOrd="1" destOrd="0" presId="urn:microsoft.com/office/officeart/2018/2/layout/IconVerticalSolidList"/>
    <dgm:cxn modelId="{5604769C-4177-4C9C-B817-AC2850C6070D}" type="presParOf" srcId="{48D44C71-4D36-4018-98F1-CD1A385F4859}" destId="{E1DFA21D-7CD6-4375-8E9B-C54E7D96ADE8}" srcOrd="2" destOrd="0" presId="urn:microsoft.com/office/officeart/2018/2/layout/IconVerticalSolidList"/>
    <dgm:cxn modelId="{6321B378-88EA-4870-AFA2-8A1A4ACE02EF}" type="presParOf" srcId="{E1DFA21D-7CD6-4375-8E9B-C54E7D96ADE8}" destId="{44DA81CB-5448-46E3-8BBC-0DC8093C2042}" srcOrd="0" destOrd="0" presId="urn:microsoft.com/office/officeart/2018/2/layout/IconVerticalSolidList"/>
    <dgm:cxn modelId="{65953775-20A5-442A-9B06-9BF15AD34814}" type="presParOf" srcId="{E1DFA21D-7CD6-4375-8E9B-C54E7D96ADE8}" destId="{EFBF6D68-C85D-4C5C-B5C2-BB8DBFD7DF9D}" srcOrd="1" destOrd="0" presId="urn:microsoft.com/office/officeart/2018/2/layout/IconVerticalSolidList"/>
    <dgm:cxn modelId="{EA4CF8E5-270B-4AD0-A13A-E2133425F652}" type="presParOf" srcId="{E1DFA21D-7CD6-4375-8E9B-C54E7D96ADE8}" destId="{1E4CBCD0-9052-409C-834E-440D76778AD9}" srcOrd="2" destOrd="0" presId="urn:microsoft.com/office/officeart/2018/2/layout/IconVerticalSolidList"/>
    <dgm:cxn modelId="{6BCE96F7-FF5D-47AE-8809-4A4C0F725BC1}" type="presParOf" srcId="{E1DFA21D-7CD6-4375-8E9B-C54E7D96ADE8}" destId="{C3CDF08C-8BD4-46F8-ACD1-DC028CC0AFE7}" srcOrd="3" destOrd="0" presId="urn:microsoft.com/office/officeart/2018/2/layout/IconVerticalSolidList"/>
    <dgm:cxn modelId="{61A770E5-82B0-4410-B55E-BA5355FC9EAC}" type="presParOf" srcId="{48D44C71-4D36-4018-98F1-CD1A385F4859}" destId="{1CDC31BF-394C-4D80-876F-3CBA09B1AB9A}" srcOrd="3" destOrd="0" presId="urn:microsoft.com/office/officeart/2018/2/layout/IconVerticalSolidList"/>
    <dgm:cxn modelId="{5128BF4E-B5CE-4E87-8AA8-3CEE84B11907}" type="presParOf" srcId="{48D44C71-4D36-4018-98F1-CD1A385F4859}" destId="{8BE143C3-4269-4BCF-AC50-8DE6761041B6}" srcOrd="4" destOrd="0" presId="urn:microsoft.com/office/officeart/2018/2/layout/IconVerticalSolidList"/>
    <dgm:cxn modelId="{9242484D-1642-45C6-B80F-9EA77863BB01}" type="presParOf" srcId="{8BE143C3-4269-4BCF-AC50-8DE6761041B6}" destId="{DD59F041-9F78-47AD-889A-96446B582166}" srcOrd="0" destOrd="0" presId="urn:microsoft.com/office/officeart/2018/2/layout/IconVerticalSolidList"/>
    <dgm:cxn modelId="{DADE67A6-8938-4681-A3B5-A4E829A89A96}" type="presParOf" srcId="{8BE143C3-4269-4BCF-AC50-8DE6761041B6}" destId="{DC64C11B-2AF0-40D1-A3C7-28D0ADFF29E1}" srcOrd="1" destOrd="0" presId="urn:microsoft.com/office/officeart/2018/2/layout/IconVerticalSolidList"/>
    <dgm:cxn modelId="{E005DDE5-8898-498B-A7EF-D6BF0EF68BFA}" type="presParOf" srcId="{8BE143C3-4269-4BCF-AC50-8DE6761041B6}" destId="{11D98D1B-D9FA-4FDA-BA94-46BBCDDB29DF}" srcOrd="2" destOrd="0" presId="urn:microsoft.com/office/officeart/2018/2/layout/IconVerticalSolidList"/>
    <dgm:cxn modelId="{9260D891-5360-4A7D-A198-0A8265AF10DD}" type="presParOf" srcId="{8BE143C3-4269-4BCF-AC50-8DE6761041B6}" destId="{544BF668-8157-4920-8B3A-454CB29ABF23}" srcOrd="3" destOrd="0" presId="urn:microsoft.com/office/officeart/2018/2/layout/IconVerticalSolidList"/>
    <dgm:cxn modelId="{716C2E51-36C9-4549-822D-C05A1722297B}" type="presParOf" srcId="{48D44C71-4D36-4018-98F1-CD1A385F4859}" destId="{4014DFF2-B320-4AB4-8560-316248649BF3}" srcOrd="5" destOrd="0" presId="urn:microsoft.com/office/officeart/2018/2/layout/IconVerticalSolidList"/>
    <dgm:cxn modelId="{B0A06E41-6284-4A09-85CF-9F6C5A4F71BE}" type="presParOf" srcId="{48D44C71-4D36-4018-98F1-CD1A385F4859}" destId="{78BB3DF1-6C1E-4BFE-94F9-904570281B86}" srcOrd="6" destOrd="0" presId="urn:microsoft.com/office/officeart/2018/2/layout/IconVerticalSolidList"/>
    <dgm:cxn modelId="{488C967B-8CA1-43BC-BF1A-4A723CFC9DB3}" type="presParOf" srcId="{78BB3DF1-6C1E-4BFE-94F9-904570281B86}" destId="{03196E29-B4DB-4D1B-AF11-8C675087EB35}" srcOrd="0" destOrd="0" presId="urn:microsoft.com/office/officeart/2018/2/layout/IconVerticalSolidList"/>
    <dgm:cxn modelId="{20601A8E-94D6-4B5C-89F6-BA41F95C8753}" type="presParOf" srcId="{78BB3DF1-6C1E-4BFE-94F9-904570281B86}" destId="{40985AEC-5AC0-4C7D-A273-73D96FE6D250}" srcOrd="1" destOrd="0" presId="urn:microsoft.com/office/officeart/2018/2/layout/IconVerticalSolidList"/>
    <dgm:cxn modelId="{636ED558-9419-4C8A-80FE-E48695D7E883}" type="presParOf" srcId="{78BB3DF1-6C1E-4BFE-94F9-904570281B86}" destId="{16E70468-F89D-40BB-8BB6-8A273389DD90}" srcOrd="2" destOrd="0" presId="urn:microsoft.com/office/officeart/2018/2/layout/IconVerticalSolidList"/>
    <dgm:cxn modelId="{514A63A2-DC63-45C1-A665-0679AE715C8F}" type="presParOf" srcId="{78BB3DF1-6C1E-4BFE-94F9-904570281B86}" destId="{18F7BCCE-0027-4586-A0A2-D8E9F7F053C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7B17B20-E66C-484E-A5A5-1DE79BE981E1}" type="doc">
      <dgm:prSet loTypeId="urn:microsoft.com/office/officeart/2018/2/layout/IconCircleList" loCatId="icon" qsTypeId="urn:microsoft.com/office/officeart/2005/8/quickstyle/simple2" qsCatId="simple" csTypeId="urn:microsoft.com/office/officeart/2005/8/colors/colorful5" csCatId="colorful" phldr="1"/>
      <dgm:spPr/>
      <dgm:t>
        <a:bodyPr/>
        <a:lstStyle/>
        <a:p>
          <a:endParaRPr lang="en-US"/>
        </a:p>
      </dgm:t>
    </dgm:pt>
    <dgm:pt modelId="{97BCBB1B-BB7C-42FC-93ED-245ABD5B802F}">
      <dgm:prSet/>
      <dgm:spPr/>
      <dgm:t>
        <a:bodyPr/>
        <a:lstStyle/>
        <a:p>
          <a:pPr>
            <a:lnSpc>
              <a:spcPct val="100000"/>
            </a:lnSpc>
          </a:pPr>
          <a:r>
            <a:rPr lang="en-US" dirty="0"/>
            <a:t>Self-attention is a technique </a:t>
          </a:r>
          <a:r>
            <a:rPr lang="en-US" dirty="0">
              <a:latin typeface="Calibri Light" panose="020F0302020204030204"/>
            </a:rPr>
            <a:t>used to</a:t>
          </a:r>
          <a:r>
            <a:rPr lang="en-US" dirty="0"/>
            <a:t> model dependencies and relationships between elements in a sequence.</a:t>
          </a:r>
        </a:p>
      </dgm:t>
    </dgm:pt>
    <dgm:pt modelId="{79F1A814-E9BE-4AC3-8C18-3FBE69E93599}" type="parTrans" cxnId="{8614E2B7-9268-4ECF-A413-26CBBFB8F0B8}">
      <dgm:prSet/>
      <dgm:spPr/>
      <dgm:t>
        <a:bodyPr/>
        <a:lstStyle/>
        <a:p>
          <a:endParaRPr lang="en-US"/>
        </a:p>
      </dgm:t>
    </dgm:pt>
    <dgm:pt modelId="{69BF7A4C-B9A2-4C4F-A273-23ECE4F89C4A}" type="sibTrans" cxnId="{8614E2B7-9268-4ECF-A413-26CBBFB8F0B8}">
      <dgm:prSet/>
      <dgm:spPr/>
      <dgm:t>
        <a:bodyPr/>
        <a:lstStyle/>
        <a:p>
          <a:pPr>
            <a:lnSpc>
              <a:spcPct val="100000"/>
            </a:lnSpc>
          </a:pPr>
          <a:endParaRPr lang="en-US"/>
        </a:p>
      </dgm:t>
    </dgm:pt>
    <dgm:pt modelId="{2CCFD130-938E-4ADC-AC1C-3AEF661FABBB}">
      <dgm:prSet/>
      <dgm:spPr/>
      <dgm:t>
        <a:bodyPr/>
        <a:lstStyle/>
        <a:p>
          <a:pPr>
            <a:lnSpc>
              <a:spcPct val="100000"/>
            </a:lnSpc>
          </a:pPr>
          <a:r>
            <a:rPr lang="en-US" dirty="0"/>
            <a:t>Important in transformer </a:t>
          </a:r>
          <a:r>
            <a:rPr lang="en-US" b="0" dirty="0">
              <a:latin typeface="Calibri Light" panose="020F0302020204030204"/>
            </a:rPr>
            <a:t>models</a:t>
          </a:r>
          <a:br>
            <a:rPr lang="en-US" b="0" dirty="0">
              <a:solidFill>
                <a:srgbClr val="010000"/>
              </a:solidFill>
              <a:latin typeface="Calibri Light" panose="020F0302020204030204"/>
            </a:rPr>
          </a:br>
          <a:br>
            <a:rPr lang="en-US" b="0" dirty="0">
              <a:solidFill>
                <a:srgbClr val="010000"/>
              </a:solidFill>
              <a:latin typeface="Calibri Light" panose="020F0302020204030204"/>
            </a:rPr>
          </a:br>
          <a:r>
            <a:rPr lang="en-US" b="0" dirty="0">
              <a:latin typeface="Calibri Light" panose="020F0302020204030204"/>
            </a:rPr>
            <a:t>Transformer</a:t>
          </a:r>
          <a:r>
            <a:rPr lang="en-US" b="0" dirty="0"/>
            <a:t> model is a neural network that learns context and thus meaning by tracking relationships in sequential data like the words in this </a:t>
          </a:r>
          <a:r>
            <a:rPr lang="en-US" b="0" dirty="0">
              <a:latin typeface="Calibri Light" panose="020F0302020204030204"/>
            </a:rPr>
            <a:t>sentence</a:t>
          </a:r>
          <a:endParaRPr lang="en-US" b="0" dirty="0"/>
        </a:p>
      </dgm:t>
    </dgm:pt>
    <dgm:pt modelId="{B08437E1-DA4B-4B9C-A006-122E1E2AA012}" type="parTrans" cxnId="{A2D5C303-4B11-400D-86B1-C4469FAF3336}">
      <dgm:prSet/>
      <dgm:spPr/>
      <dgm:t>
        <a:bodyPr/>
        <a:lstStyle/>
        <a:p>
          <a:endParaRPr lang="en-US"/>
        </a:p>
      </dgm:t>
    </dgm:pt>
    <dgm:pt modelId="{CD028226-9FFD-427D-856C-36E832F5809E}" type="sibTrans" cxnId="{A2D5C303-4B11-400D-86B1-C4469FAF3336}">
      <dgm:prSet/>
      <dgm:spPr/>
      <dgm:t>
        <a:bodyPr/>
        <a:lstStyle/>
        <a:p>
          <a:pPr>
            <a:lnSpc>
              <a:spcPct val="100000"/>
            </a:lnSpc>
          </a:pPr>
          <a:endParaRPr lang="en-US"/>
        </a:p>
      </dgm:t>
    </dgm:pt>
    <dgm:pt modelId="{5C8E37A4-5638-47E8-ABF1-1BEE133E1AE9}">
      <dgm:prSet phldr="0"/>
      <dgm:spPr/>
      <dgm:t>
        <a:bodyPr/>
        <a:lstStyle/>
        <a:p>
          <a:pPr rtl="0">
            <a:lnSpc>
              <a:spcPct val="100000"/>
            </a:lnSpc>
          </a:pPr>
          <a:r>
            <a:rPr lang="en-US" b="1" dirty="0">
              <a:solidFill>
                <a:schemeClr val="tx1"/>
              </a:solidFill>
              <a:latin typeface="Calibri Light" panose="020F0302020204030204"/>
            </a:rPr>
            <a:t>Ex: Translate "</a:t>
          </a:r>
          <a:r>
            <a:rPr lang="en-US" b="0" dirty="0">
              <a:solidFill>
                <a:schemeClr val="tx1"/>
              </a:solidFill>
            </a:rPr>
            <a:t>The cat </a:t>
          </a:r>
          <a:r>
            <a:rPr lang="en-US" b="0" dirty="0">
              <a:solidFill>
                <a:schemeClr val="tx1"/>
              </a:solidFill>
              <a:latin typeface="Calibri Light" panose="020F0302020204030204"/>
            </a:rPr>
            <a:t>in </a:t>
          </a:r>
          <a:r>
            <a:rPr lang="en-US" b="0" dirty="0">
              <a:solidFill>
                <a:schemeClr val="tx1"/>
              </a:solidFill>
            </a:rPr>
            <a:t>the </a:t>
          </a:r>
          <a:r>
            <a:rPr lang="en-US" b="0" dirty="0">
              <a:solidFill>
                <a:schemeClr val="tx1"/>
              </a:solidFill>
              <a:latin typeface="Calibri Light" panose="020F0302020204030204"/>
            </a:rPr>
            <a:t>hat" into French. </a:t>
          </a:r>
          <a:br>
            <a:rPr lang="en-US" b="0" dirty="0">
              <a:solidFill>
                <a:schemeClr val="tx1"/>
              </a:solidFill>
              <a:latin typeface="Calibri Light" panose="020F0302020204030204"/>
            </a:rPr>
          </a:br>
          <a:br>
            <a:rPr lang="en-US" b="0" dirty="0">
              <a:solidFill>
                <a:schemeClr val="tx1"/>
              </a:solidFill>
              <a:latin typeface="Calibri Light" panose="020F0302020204030204"/>
            </a:rPr>
          </a:br>
          <a:r>
            <a:rPr lang="en-US" b="0" dirty="0">
              <a:solidFill>
                <a:schemeClr val="tx1"/>
              </a:solidFill>
            </a:rPr>
            <a:t>First, we break </a:t>
          </a:r>
          <a:r>
            <a:rPr lang="en-US" b="0" dirty="0">
              <a:solidFill>
                <a:schemeClr val="tx1"/>
              </a:solidFill>
              <a:latin typeface="Calibri Light" panose="020F0302020204030204"/>
            </a:rPr>
            <a:t>the sentence down into tokens</a:t>
          </a:r>
          <a:r>
            <a:rPr lang="en-US" b="0" dirty="0">
              <a:solidFill>
                <a:schemeClr val="tx1"/>
              </a:solidFill>
            </a:rPr>
            <a:t>: ["The", "cat", "</a:t>
          </a:r>
          <a:r>
            <a:rPr lang="en-US" b="0" dirty="0">
              <a:solidFill>
                <a:schemeClr val="tx1"/>
              </a:solidFill>
              <a:latin typeface="Calibri Light" panose="020F0302020204030204"/>
            </a:rPr>
            <a:t>in", "the", "hat</a:t>
          </a:r>
          <a:r>
            <a:rPr lang="en-US" b="0" dirty="0">
              <a:solidFill>
                <a:schemeClr val="tx1"/>
              </a:solidFill>
            </a:rPr>
            <a:t>"]</a:t>
          </a:r>
          <a:br>
            <a:rPr lang="en-US" dirty="0">
              <a:solidFill>
                <a:schemeClr val="tx1"/>
              </a:solidFill>
            </a:rPr>
          </a:br>
          <a:br>
            <a:rPr lang="en-US" b="1" dirty="0">
              <a:solidFill>
                <a:schemeClr val="tx1"/>
              </a:solidFill>
              <a:latin typeface="Calibri Light" panose="020F0302020204030204"/>
            </a:rPr>
          </a:br>
          <a:r>
            <a:rPr lang="en-US" b="0" dirty="0">
              <a:solidFill>
                <a:schemeClr val="tx1"/>
              </a:solidFill>
            </a:rPr>
            <a:t>Each </a:t>
          </a:r>
          <a:r>
            <a:rPr lang="en-US" b="0" dirty="0">
              <a:solidFill>
                <a:schemeClr val="tx1"/>
              </a:solidFill>
              <a:latin typeface="Calibri Light" panose="020F0302020204030204"/>
            </a:rPr>
            <a:t>token</a:t>
          </a:r>
          <a:r>
            <a:rPr lang="en-US" b="0" dirty="0">
              <a:solidFill>
                <a:schemeClr val="tx1"/>
              </a:solidFill>
            </a:rPr>
            <a:t> </a:t>
          </a:r>
          <a:r>
            <a:rPr lang="en-US" b="0" dirty="0">
              <a:solidFill>
                <a:schemeClr val="tx1"/>
              </a:solidFill>
              <a:latin typeface="Calibri Light" panose="020F0302020204030204"/>
            </a:rPr>
            <a:t>gets</a:t>
          </a:r>
          <a:r>
            <a:rPr lang="en-US" b="0" dirty="0">
              <a:solidFill>
                <a:schemeClr val="tx1"/>
              </a:solidFill>
            </a:rPr>
            <a:t> represented as a vector through word </a:t>
          </a:r>
          <a:r>
            <a:rPr lang="en-US" b="0" dirty="0">
              <a:solidFill>
                <a:schemeClr val="tx1"/>
              </a:solidFill>
              <a:latin typeface="Calibri Light" panose="020F0302020204030204"/>
            </a:rPr>
            <a:t>embeddings. Vectors</a:t>
          </a:r>
          <a:r>
            <a:rPr lang="en-US" b="0" dirty="0">
              <a:solidFill>
                <a:schemeClr val="tx1"/>
              </a:solidFill>
            </a:rPr>
            <a:t> </a:t>
          </a:r>
          <a:r>
            <a:rPr lang="en-US" b="0" dirty="0">
              <a:solidFill>
                <a:schemeClr val="tx1"/>
              </a:solidFill>
              <a:latin typeface="Calibri Light" panose="020F0302020204030204"/>
            </a:rPr>
            <a:t>capture</a:t>
          </a:r>
          <a:r>
            <a:rPr lang="en-US" b="0" dirty="0">
              <a:solidFill>
                <a:schemeClr val="tx1"/>
              </a:solidFill>
            </a:rPr>
            <a:t> the meaning and context of the words</a:t>
          </a:r>
          <a:br>
            <a:rPr lang="en-US" b="0" dirty="0">
              <a:solidFill>
                <a:schemeClr val="tx1"/>
              </a:solidFill>
              <a:latin typeface="Calibri Light" panose="020F0302020204030204"/>
            </a:rPr>
          </a:br>
          <a:br>
            <a:rPr lang="en-US" b="0" dirty="0">
              <a:solidFill>
                <a:schemeClr val="tx1"/>
              </a:solidFill>
              <a:latin typeface="Calibri Light" panose="020F0302020204030204"/>
            </a:rPr>
          </a:br>
          <a:r>
            <a:rPr lang="en-US" b="0" dirty="0">
              <a:solidFill>
                <a:schemeClr val="tx1"/>
              </a:solidFill>
              <a:latin typeface="Calibri Light" panose="020F0302020204030204"/>
            </a:rPr>
            <a:t>The </a:t>
          </a:r>
          <a:r>
            <a:rPr lang="en-US" b="0" dirty="0">
              <a:solidFill>
                <a:schemeClr val="tx1"/>
              </a:solidFill>
            </a:rPr>
            <a:t>self-attention mechanism allows each word to focus on different parts of the input sentence</a:t>
          </a:r>
          <a:r>
            <a:rPr lang="en-US" b="0" dirty="0">
              <a:solidFill>
                <a:schemeClr val="tx1"/>
              </a:solidFill>
              <a:latin typeface="Calibri Light" panose="020F0302020204030204"/>
            </a:rPr>
            <a:t>. So when translating "cat", </a:t>
          </a:r>
          <a:r>
            <a:rPr lang="en-US" b="0" dirty="0">
              <a:solidFill>
                <a:schemeClr val="tx1"/>
              </a:solidFill>
            </a:rPr>
            <a:t>the model </a:t>
          </a:r>
          <a:r>
            <a:rPr lang="en-US" b="0" dirty="0">
              <a:solidFill>
                <a:schemeClr val="tx1"/>
              </a:solidFill>
              <a:latin typeface="Calibri Light" panose="020F0302020204030204"/>
            </a:rPr>
            <a:t>pays attention to </a:t>
          </a:r>
          <a:r>
            <a:rPr lang="en-US" b="0" dirty="0">
              <a:solidFill>
                <a:schemeClr val="tx1"/>
              </a:solidFill>
            </a:rPr>
            <a:t>"The"</a:t>
          </a:r>
          <a:r>
            <a:rPr lang="en-US" b="0" dirty="0">
              <a:solidFill>
                <a:schemeClr val="tx1"/>
              </a:solidFill>
              <a:latin typeface="Calibri Light" panose="020F0302020204030204"/>
            </a:rPr>
            <a:t> and "mat" for context.</a:t>
          </a:r>
          <a:br>
            <a:rPr lang="en-US" dirty="0">
              <a:solidFill>
                <a:schemeClr val="tx1"/>
              </a:solidFill>
            </a:rPr>
          </a:br>
          <a:br>
            <a:rPr lang="en-US" b="0" dirty="0">
              <a:solidFill>
                <a:schemeClr val="tx1"/>
              </a:solidFill>
              <a:latin typeface="Calibri Light" panose="020F0302020204030204"/>
            </a:rPr>
          </a:br>
          <a:r>
            <a:rPr lang="en-US" b="0" dirty="0">
              <a:solidFill>
                <a:schemeClr val="tx1"/>
              </a:solidFill>
              <a:latin typeface="Calibri Light" panose="020F0302020204030204"/>
            </a:rPr>
            <a:t>Finally, it then translates the sentence to "</a:t>
          </a:r>
          <a:r>
            <a:rPr lang="en-US" b="0" dirty="0"/>
            <a:t>Le chat dans le chapeau</a:t>
          </a:r>
          <a:r>
            <a:rPr lang="en-US" b="0" dirty="0">
              <a:solidFill>
                <a:schemeClr val="tx1"/>
              </a:solidFill>
              <a:latin typeface="Calibri Light" panose="020F0302020204030204"/>
            </a:rPr>
            <a:t>"</a:t>
          </a:r>
          <a:br>
            <a:rPr lang="en-US" b="0" dirty="0">
              <a:latin typeface="Calibri Light" panose="020F0302020204030204"/>
            </a:rPr>
          </a:br>
          <a:br>
            <a:rPr lang="en-US" b="0" dirty="0">
              <a:latin typeface="Calibri Light" panose="020F0302020204030204"/>
            </a:rPr>
          </a:br>
          <a:endParaRPr lang="en-US" b="0" dirty="0">
            <a:solidFill>
              <a:srgbClr val="010000"/>
            </a:solidFill>
            <a:latin typeface="Calibri Light" panose="020F0302020204030204"/>
          </a:endParaRPr>
        </a:p>
      </dgm:t>
    </dgm:pt>
    <dgm:pt modelId="{573570F8-8FC3-4A91-BD73-6C832B747A45}" type="parTrans" cxnId="{1911D68A-F4A9-4415-858A-F557F0F539FA}">
      <dgm:prSet/>
      <dgm:spPr/>
    </dgm:pt>
    <dgm:pt modelId="{697CAFE7-4C58-4C37-8F33-F128A9280931}" type="sibTrans" cxnId="{1911D68A-F4A9-4415-858A-F557F0F539FA}">
      <dgm:prSet/>
      <dgm:spPr/>
    </dgm:pt>
    <dgm:pt modelId="{D85B2705-0C54-4AD0-8B2D-E0D3C8B889B4}" type="pres">
      <dgm:prSet presAssocID="{F7B17B20-E66C-484E-A5A5-1DE79BE981E1}" presName="root" presStyleCnt="0">
        <dgm:presLayoutVars>
          <dgm:dir/>
          <dgm:resizeHandles val="exact"/>
        </dgm:presLayoutVars>
      </dgm:prSet>
      <dgm:spPr/>
    </dgm:pt>
    <dgm:pt modelId="{E181A98C-5A17-457E-B1A8-FBB27390E016}" type="pres">
      <dgm:prSet presAssocID="{F7B17B20-E66C-484E-A5A5-1DE79BE981E1}" presName="container" presStyleCnt="0">
        <dgm:presLayoutVars>
          <dgm:dir/>
          <dgm:resizeHandles val="exact"/>
        </dgm:presLayoutVars>
      </dgm:prSet>
      <dgm:spPr/>
    </dgm:pt>
    <dgm:pt modelId="{934D6BEF-C87C-46FB-B184-725CD33A7658}" type="pres">
      <dgm:prSet presAssocID="{97BCBB1B-BB7C-42FC-93ED-245ABD5B802F}" presName="compNode" presStyleCnt="0"/>
      <dgm:spPr/>
    </dgm:pt>
    <dgm:pt modelId="{3161B5E3-EE3F-4963-BE48-72FD4657905E}" type="pres">
      <dgm:prSet presAssocID="{97BCBB1B-BB7C-42FC-93ED-245ABD5B802F}" presName="iconBgRect" presStyleLbl="bgShp" presStyleIdx="0" presStyleCnt="3"/>
      <dgm:spPr/>
    </dgm:pt>
    <dgm:pt modelId="{D232581A-4A91-42B7-ACB5-202D1E753103}" type="pres">
      <dgm:prSet presAssocID="{97BCBB1B-BB7C-42FC-93ED-245ABD5B802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lowchart"/>
        </a:ext>
      </dgm:extLst>
    </dgm:pt>
    <dgm:pt modelId="{C77CFF41-C6B6-4FF7-9605-EF42F168D2A6}" type="pres">
      <dgm:prSet presAssocID="{97BCBB1B-BB7C-42FC-93ED-245ABD5B802F}" presName="spaceRect" presStyleCnt="0"/>
      <dgm:spPr/>
    </dgm:pt>
    <dgm:pt modelId="{626D134C-3869-44FD-A5DF-361CB8CAC5C8}" type="pres">
      <dgm:prSet presAssocID="{97BCBB1B-BB7C-42FC-93ED-245ABD5B802F}" presName="textRect" presStyleLbl="revTx" presStyleIdx="0" presStyleCnt="3">
        <dgm:presLayoutVars>
          <dgm:chMax val="1"/>
          <dgm:chPref val="1"/>
        </dgm:presLayoutVars>
      </dgm:prSet>
      <dgm:spPr/>
    </dgm:pt>
    <dgm:pt modelId="{73302E16-C456-472A-9298-61CB6C029EFF}" type="pres">
      <dgm:prSet presAssocID="{69BF7A4C-B9A2-4C4F-A273-23ECE4F89C4A}" presName="sibTrans" presStyleLbl="sibTrans2D1" presStyleIdx="0" presStyleCnt="0"/>
      <dgm:spPr/>
    </dgm:pt>
    <dgm:pt modelId="{E17B5937-26F8-4EFC-9D9B-7B93711D3050}" type="pres">
      <dgm:prSet presAssocID="{2CCFD130-938E-4ADC-AC1C-3AEF661FABBB}" presName="compNode" presStyleCnt="0"/>
      <dgm:spPr/>
    </dgm:pt>
    <dgm:pt modelId="{9B41DCCC-D11F-4520-A1CD-BC1288A7EAAC}" type="pres">
      <dgm:prSet presAssocID="{2CCFD130-938E-4ADC-AC1C-3AEF661FABBB}" presName="iconBgRect" presStyleLbl="bgShp" presStyleIdx="1" presStyleCnt="3"/>
      <dgm:spPr/>
    </dgm:pt>
    <dgm:pt modelId="{62411D38-131F-4E92-ACD2-56DCE9B6D4EE}" type="pres">
      <dgm:prSet presAssocID="{2CCFD130-938E-4ADC-AC1C-3AEF661FABB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isconnected"/>
        </a:ext>
      </dgm:extLst>
    </dgm:pt>
    <dgm:pt modelId="{8F3E3D8C-AFDF-43EA-BC15-39A843930F88}" type="pres">
      <dgm:prSet presAssocID="{2CCFD130-938E-4ADC-AC1C-3AEF661FABBB}" presName="spaceRect" presStyleCnt="0"/>
      <dgm:spPr/>
    </dgm:pt>
    <dgm:pt modelId="{A1359D8D-F77F-4C3F-AAE7-36695601E4DD}" type="pres">
      <dgm:prSet presAssocID="{2CCFD130-938E-4ADC-AC1C-3AEF661FABBB}" presName="textRect" presStyleLbl="revTx" presStyleIdx="1" presStyleCnt="3">
        <dgm:presLayoutVars>
          <dgm:chMax val="1"/>
          <dgm:chPref val="1"/>
        </dgm:presLayoutVars>
      </dgm:prSet>
      <dgm:spPr/>
    </dgm:pt>
    <dgm:pt modelId="{D05608FB-F58B-4EE7-B12B-5CE0AD9481A1}" type="pres">
      <dgm:prSet presAssocID="{CD028226-9FFD-427D-856C-36E832F5809E}" presName="sibTrans" presStyleLbl="sibTrans2D1" presStyleIdx="0" presStyleCnt="0"/>
      <dgm:spPr/>
    </dgm:pt>
    <dgm:pt modelId="{C5292AAE-1115-4D78-8DE5-237F4DF5BD98}" type="pres">
      <dgm:prSet presAssocID="{5C8E37A4-5638-47E8-ABF1-1BEE133E1AE9}" presName="compNode" presStyleCnt="0"/>
      <dgm:spPr/>
    </dgm:pt>
    <dgm:pt modelId="{91F374C7-8546-4E2B-836F-ACAA992EA043}" type="pres">
      <dgm:prSet presAssocID="{5C8E37A4-5638-47E8-ABF1-1BEE133E1AE9}" presName="iconBgRect" presStyleLbl="bgShp" presStyleIdx="2" presStyleCnt="3"/>
      <dgm:spPr/>
    </dgm:pt>
    <dgm:pt modelId="{27B1AD9C-A3A9-48AD-B247-E5C81BCED0ED}" type="pres">
      <dgm:prSet presAssocID="{5C8E37A4-5638-47E8-ABF1-1BEE133E1AE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at"/>
        </a:ext>
      </dgm:extLst>
    </dgm:pt>
    <dgm:pt modelId="{0A05BB98-DF8D-4364-B9B8-91C125BF864B}" type="pres">
      <dgm:prSet presAssocID="{5C8E37A4-5638-47E8-ABF1-1BEE133E1AE9}" presName="spaceRect" presStyleCnt="0"/>
      <dgm:spPr/>
    </dgm:pt>
    <dgm:pt modelId="{CBC2416A-E3BA-4018-A835-650721B8B8C9}" type="pres">
      <dgm:prSet presAssocID="{5C8E37A4-5638-47E8-ABF1-1BEE133E1AE9}" presName="textRect" presStyleLbl="revTx" presStyleIdx="2" presStyleCnt="3">
        <dgm:presLayoutVars>
          <dgm:chMax val="1"/>
          <dgm:chPref val="1"/>
        </dgm:presLayoutVars>
      </dgm:prSet>
      <dgm:spPr/>
    </dgm:pt>
  </dgm:ptLst>
  <dgm:cxnLst>
    <dgm:cxn modelId="{A2D5C303-4B11-400D-86B1-C4469FAF3336}" srcId="{F7B17B20-E66C-484E-A5A5-1DE79BE981E1}" destId="{2CCFD130-938E-4ADC-AC1C-3AEF661FABBB}" srcOrd="1" destOrd="0" parTransId="{B08437E1-DA4B-4B9C-A006-122E1E2AA012}" sibTransId="{CD028226-9FFD-427D-856C-36E832F5809E}"/>
    <dgm:cxn modelId="{A5262475-9E42-4048-B94A-B8D226E8F83B}" type="presOf" srcId="{2CCFD130-938E-4ADC-AC1C-3AEF661FABBB}" destId="{A1359D8D-F77F-4C3F-AAE7-36695601E4DD}" srcOrd="0" destOrd="0" presId="urn:microsoft.com/office/officeart/2018/2/layout/IconCircleList"/>
    <dgm:cxn modelId="{B7E7A881-BE96-4490-AB87-6816E6E9C8CD}" type="presOf" srcId="{69BF7A4C-B9A2-4C4F-A273-23ECE4F89C4A}" destId="{73302E16-C456-472A-9298-61CB6C029EFF}" srcOrd="0" destOrd="0" presId="urn:microsoft.com/office/officeart/2018/2/layout/IconCircleList"/>
    <dgm:cxn modelId="{1911D68A-F4A9-4415-858A-F557F0F539FA}" srcId="{F7B17B20-E66C-484E-A5A5-1DE79BE981E1}" destId="{5C8E37A4-5638-47E8-ABF1-1BEE133E1AE9}" srcOrd="2" destOrd="0" parTransId="{573570F8-8FC3-4A91-BD73-6C832B747A45}" sibTransId="{697CAFE7-4C58-4C37-8F33-F128A9280931}"/>
    <dgm:cxn modelId="{58D043A8-6810-4709-B369-BE0E39C3FAFA}" type="presOf" srcId="{5C8E37A4-5638-47E8-ABF1-1BEE133E1AE9}" destId="{CBC2416A-E3BA-4018-A835-650721B8B8C9}" srcOrd="0" destOrd="0" presId="urn:microsoft.com/office/officeart/2018/2/layout/IconCircleList"/>
    <dgm:cxn modelId="{8614E2B7-9268-4ECF-A413-26CBBFB8F0B8}" srcId="{F7B17B20-E66C-484E-A5A5-1DE79BE981E1}" destId="{97BCBB1B-BB7C-42FC-93ED-245ABD5B802F}" srcOrd="0" destOrd="0" parTransId="{79F1A814-E9BE-4AC3-8C18-3FBE69E93599}" sibTransId="{69BF7A4C-B9A2-4C4F-A273-23ECE4F89C4A}"/>
    <dgm:cxn modelId="{C65F09CB-7843-43A7-B636-8C01601ED431}" type="presOf" srcId="{97BCBB1B-BB7C-42FC-93ED-245ABD5B802F}" destId="{626D134C-3869-44FD-A5DF-361CB8CAC5C8}" srcOrd="0" destOrd="0" presId="urn:microsoft.com/office/officeart/2018/2/layout/IconCircleList"/>
    <dgm:cxn modelId="{08E7CDCE-03FD-4C48-AC35-F8B567161A48}" type="presOf" srcId="{CD028226-9FFD-427D-856C-36E832F5809E}" destId="{D05608FB-F58B-4EE7-B12B-5CE0AD9481A1}" srcOrd="0" destOrd="0" presId="urn:microsoft.com/office/officeart/2018/2/layout/IconCircleList"/>
    <dgm:cxn modelId="{43DE9DF0-A5BC-46D9-AE83-AD442C8FAE5F}" type="presOf" srcId="{F7B17B20-E66C-484E-A5A5-1DE79BE981E1}" destId="{D85B2705-0C54-4AD0-8B2D-E0D3C8B889B4}" srcOrd="0" destOrd="0" presId="urn:microsoft.com/office/officeart/2018/2/layout/IconCircleList"/>
    <dgm:cxn modelId="{523A10FA-5CF6-4FBC-80A2-5D1166B4B4B4}" type="presParOf" srcId="{D85B2705-0C54-4AD0-8B2D-E0D3C8B889B4}" destId="{E181A98C-5A17-457E-B1A8-FBB27390E016}" srcOrd="0" destOrd="0" presId="urn:microsoft.com/office/officeart/2018/2/layout/IconCircleList"/>
    <dgm:cxn modelId="{8CB1E9D7-15F0-4320-943D-E75A53E7AB8C}" type="presParOf" srcId="{E181A98C-5A17-457E-B1A8-FBB27390E016}" destId="{934D6BEF-C87C-46FB-B184-725CD33A7658}" srcOrd="0" destOrd="0" presId="urn:microsoft.com/office/officeart/2018/2/layout/IconCircleList"/>
    <dgm:cxn modelId="{50B410BD-3207-4001-B1BE-89EF5768ED9A}" type="presParOf" srcId="{934D6BEF-C87C-46FB-B184-725CD33A7658}" destId="{3161B5E3-EE3F-4963-BE48-72FD4657905E}" srcOrd="0" destOrd="0" presId="urn:microsoft.com/office/officeart/2018/2/layout/IconCircleList"/>
    <dgm:cxn modelId="{8DE48E54-AFA5-47FA-9B9E-15AF28E88A97}" type="presParOf" srcId="{934D6BEF-C87C-46FB-B184-725CD33A7658}" destId="{D232581A-4A91-42B7-ACB5-202D1E753103}" srcOrd="1" destOrd="0" presId="urn:microsoft.com/office/officeart/2018/2/layout/IconCircleList"/>
    <dgm:cxn modelId="{F04315B0-C2DD-4458-ABFD-89538961367B}" type="presParOf" srcId="{934D6BEF-C87C-46FB-B184-725CD33A7658}" destId="{C77CFF41-C6B6-4FF7-9605-EF42F168D2A6}" srcOrd="2" destOrd="0" presId="urn:microsoft.com/office/officeart/2018/2/layout/IconCircleList"/>
    <dgm:cxn modelId="{1B587DCB-7D35-4CCF-9155-F4AA55A1D969}" type="presParOf" srcId="{934D6BEF-C87C-46FB-B184-725CD33A7658}" destId="{626D134C-3869-44FD-A5DF-361CB8CAC5C8}" srcOrd="3" destOrd="0" presId="urn:microsoft.com/office/officeart/2018/2/layout/IconCircleList"/>
    <dgm:cxn modelId="{0DC13F81-6759-4908-9250-EFCF16E4F5A2}" type="presParOf" srcId="{E181A98C-5A17-457E-B1A8-FBB27390E016}" destId="{73302E16-C456-472A-9298-61CB6C029EFF}" srcOrd="1" destOrd="0" presId="urn:microsoft.com/office/officeart/2018/2/layout/IconCircleList"/>
    <dgm:cxn modelId="{0FB11D4B-ADC6-4C72-91DE-9B2F355328B1}" type="presParOf" srcId="{E181A98C-5A17-457E-B1A8-FBB27390E016}" destId="{E17B5937-26F8-4EFC-9D9B-7B93711D3050}" srcOrd="2" destOrd="0" presId="urn:microsoft.com/office/officeart/2018/2/layout/IconCircleList"/>
    <dgm:cxn modelId="{7C8BB553-8B9B-4A1F-BA2B-E4D682806ABA}" type="presParOf" srcId="{E17B5937-26F8-4EFC-9D9B-7B93711D3050}" destId="{9B41DCCC-D11F-4520-A1CD-BC1288A7EAAC}" srcOrd="0" destOrd="0" presId="urn:microsoft.com/office/officeart/2018/2/layout/IconCircleList"/>
    <dgm:cxn modelId="{D39791D5-497E-4A26-AB3C-BB959A5CBC81}" type="presParOf" srcId="{E17B5937-26F8-4EFC-9D9B-7B93711D3050}" destId="{62411D38-131F-4E92-ACD2-56DCE9B6D4EE}" srcOrd="1" destOrd="0" presId="urn:microsoft.com/office/officeart/2018/2/layout/IconCircleList"/>
    <dgm:cxn modelId="{61E2FB52-1085-4D5A-BDD0-16DEFEA2762E}" type="presParOf" srcId="{E17B5937-26F8-4EFC-9D9B-7B93711D3050}" destId="{8F3E3D8C-AFDF-43EA-BC15-39A843930F88}" srcOrd="2" destOrd="0" presId="urn:microsoft.com/office/officeart/2018/2/layout/IconCircleList"/>
    <dgm:cxn modelId="{131093E1-BE0E-4F0A-B05D-92904DFACA1C}" type="presParOf" srcId="{E17B5937-26F8-4EFC-9D9B-7B93711D3050}" destId="{A1359D8D-F77F-4C3F-AAE7-36695601E4DD}" srcOrd="3" destOrd="0" presId="urn:microsoft.com/office/officeart/2018/2/layout/IconCircleList"/>
    <dgm:cxn modelId="{CF91B115-7B01-4043-BAC3-BEF66728A861}" type="presParOf" srcId="{E181A98C-5A17-457E-B1A8-FBB27390E016}" destId="{D05608FB-F58B-4EE7-B12B-5CE0AD9481A1}" srcOrd="3" destOrd="0" presId="urn:microsoft.com/office/officeart/2018/2/layout/IconCircleList"/>
    <dgm:cxn modelId="{3CC93089-2CB8-428E-829A-88C077E3326B}" type="presParOf" srcId="{E181A98C-5A17-457E-B1A8-FBB27390E016}" destId="{C5292AAE-1115-4D78-8DE5-237F4DF5BD98}" srcOrd="4" destOrd="0" presId="urn:microsoft.com/office/officeart/2018/2/layout/IconCircleList"/>
    <dgm:cxn modelId="{639B1A7B-34EF-418B-A42B-281746EBD9A1}" type="presParOf" srcId="{C5292AAE-1115-4D78-8DE5-237F4DF5BD98}" destId="{91F374C7-8546-4E2B-836F-ACAA992EA043}" srcOrd="0" destOrd="0" presId="urn:microsoft.com/office/officeart/2018/2/layout/IconCircleList"/>
    <dgm:cxn modelId="{14FE2239-24D6-4949-8508-8CA3B55DB613}" type="presParOf" srcId="{C5292AAE-1115-4D78-8DE5-237F4DF5BD98}" destId="{27B1AD9C-A3A9-48AD-B247-E5C81BCED0ED}" srcOrd="1" destOrd="0" presId="urn:microsoft.com/office/officeart/2018/2/layout/IconCircleList"/>
    <dgm:cxn modelId="{76421EDB-222B-49BB-B763-AEEF6D93321A}" type="presParOf" srcId="{C5292AAE-1115-4D78-8DE5-237F4DF5BD98}" destId="{0A05BB98-DF8D-4364-B9B8-91C125BF864B}" srcOrd="2" destOrd="0" presId="urn:microsoft.com/office/officeart/2018/2/layout/IconCircleList"/>
    <dgm:cxn modelId="{B1986783-9FE3-4A07-9CC4-DE0D9126DCDA}" type="presParOf" srcId="{C5292AAE-1115-4D78-8DE5-237F4DF5BD98}" destId="{CBC2416A-E3BA-4018-A835-650721B8B8C9}"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25DD37F-5E02-4B20-85CD-D770EFF26B42}"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172CEB19-E957-4CFE-8E31-EC2D272231F5}">
      <dgm:prSet/>
      <dgm:spPr/>
      <dgm:t>
        <a:bodyPr/>
        <a:lstStyle/>
        <a:p>
          <a:pPr>
            <a:lnSpc>
              <a:spcPct val="100000"/>
            </a:lnSpc>
          </a:pPr>
          <a:r>
            <a:rPr lang="en-US"/>
            <a:t>ChatGPT has been designed to learn from a vast corpus of text data available on the internet, including books, articles, and websites</a:t>
          </a:r>
        </a:p>
      </dgm:t>
    </dgm:pt>
    <dgm:pt modelId="{C8409B8C-EDC0-47A3-ABEE-5C1C9398EC72}" type="parTrans" cxnId="{28569F0B-02A5-4540-BB99-08E1C6136FC6}">
      <dgm:prSet/>
      <dgm:spPr/>
      <dgm:t>
        <a:bodyPr/>
        <a:lstStyle/>
        <a:p>
          <a:endParaRPr lang="en-US"/>
        </a:p>
      </dgm:t>
    </dgm:pt>
    <dgm:pt modelId="{9202528E-892A-4996-A5C4-E2D869E19694}" type="sibTrans" cxnId="{28569F0B-02A5-4540-BB99-08E1C6136FC6}">
      <dgm:prSet/>
      <dgm:spPr/>
      <dgm:t>
        <a:bodyPr/>
        <a:lstStyle/>
        <a:p>
          <a:pPr>
            <a:lnSpc>
              <a:spcPct val="100000"/>
            </a:lnSpc>
          </a:pPr>
          <a:endParaRPr lang="en-US"/>
        </a:p>
      </dgm:t>
    </dgm:pt>
    <dgm:pt modelId="{92E16E34-3464-4B09-8D3A-86F8613D5B84}">
      <dgm:prSet/>
      <dgm:spPr/>
      <dgm:t>
        <a:bodyPr/>
        <a:lstStyle/>
        <a:p>
          <a:pPr>
            <a:lnSpc>
              <a:spcPct val="100000"/>
            </a:lnSpc>
          </a:pPr>
          <a:r>
            <a:rPr lang="en-US"/>
            <a:t>It then uses deep learning, a subset of machine learning, to analyze this data</a:t>
          </a:r>
        </a:p>
      </dgm:t>
    </dgm:pt>
    <dgm:pt modelId="{786EE6EF-95E4-4B1D-9002-C1F6B3C86F31}" type="parTrans" cxnId="{AA5F9710-DB20-4900-B372-7662FCB15FB6}">
      <dgm:prSet/>
      <dgm:spPr/>
      <dgm:t>
        <a:bodyPr/>
        <a:lstStyle/>
        <a:p>
          <a:endParaRPr lang="en-US"/>
        </a:p>
      </dgm:t>
    </dgm:pt>
    <dgm:pt modelId="{2E3918BF-11AC-4314-9C28-023682AD6082}" type="sibTrans" cxnId="{AA5F9710-DB20-4900-B372-7662FCB15FB6}">
      <dgm:prSet/>
      <dgm:spPr/>
      <dgm:t>
        <a:bodyPr/>
        <a:lstStyle/>
        <a:p>
          <a:pPr>
            <a:lnSpc>
              <a:spcPct val="100000"/>
            </a:lnSpc>
          </a:pPr>
          <a:endParaRPr lang="en-US"/>
        </a:p>
      </dgm:t>
    </dgm:pt>
    <dgm:pt modelId="{9C8D1475-7F8F-4C41-AB87-ACC034C7EED4}">
      <dgm:prSet/>
      <dgm:spPr/>
      <dgm:t>
        <a:bodyPr/>
        <a:lstStyle/>
        <a:p>
          <a:pPr>
            <a:lnSpc>
              <a:spcPct val="100000"/>
            </a:lnSpc>
          </a:pPr>
          <a:r>
            <a:rPr lang="en-US"/>
            <a:t>After analyzing the data, ChatGPT can understand the patterns and structures of language, allowing it to generate human-like responses to questions and statements</a:t>
          </a:r>
        </a:p>
      </dgm:t>
    </dgm:pt>
    <dgm:pt modelId="{FC6200D6-76A9-41B8-AB1B-D6AED5800DA3}" type="parTrans" cxnId="{EE0D0DDB-599E-4906-9F37-1829E43090B1}">
      <dgm:prSet/>
      <dgm:spPr/>
      <dgm:t>
        <a:bodyPr/>
        <a:lstStyle/>
        <a:p>
          <a:endParaRPr lang="en-US"/>
        </a:p>
      </dgm:t>
    </dgm:pt>
    <dgm:pt modelId="{9602E85A-7DBB-45EF-B52B-CBD8F1CA8756}" type="sibTrans" cxnId="{EE0D0DDB-599E-4906-9F37-1829E43090B1}">
      <dgm:prSet/>
      <dgm:spPr/>
      <dgm:t>
        <a:bodyPr/>
        <a:lstStyle/>
        <a:p>
          <a:endParaRPr lang="en-US"/>
        </a:p>
      </dgm:t>
    </dgm:pt>
    <dgm:pt modelId="{AB46A487-6E6E-4CD9-BA9F-796382B9EF7F}" type="pres">
      <dgm:prSet presAssocID="{E25DD37F-5E02-4B20-85CD-D770EFF26B42}" presName="root" presStyleCnt="0">
        <dgm:presLayoutVars>
          <dgm:dir/>
          <dgm:resizeHandles val="exact"/>
        </dgm:presLayoutVars>
      </dgm:prSet>
      <dgm:spPr/>
    </dgm:pt>
    <dgm:pt modelId="{EC41C91F-D7C2-4D95-83A2-67BEAA819235}" type="pres">
      <dgm:prSet presAssocID="{172CEB19-E957-4CFE-8E31-EC2D272231F5}" presName="compNode" presStyleCnt="0"/>
      <dgm:spPr/>
    </dgm:pt>
    <dgm:pt modelId="{15EBDBE3-73A5-479D-BF9F-A2DB6F56932B}" type="pres">
      <dgm:prSet presAssocID="{172CEB19-E957-4CFE-8E31-EC2D272231F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ooks"/>
        </a:ext>
      </dgm:extLst>
    </dgm:pt>
    <dgm:pt modelId="{7273A53F-68C2-4D62-8194-9176A1F242CD}" type="pres">
      <dgm:prSet presAssocID="{172CEB19-E957-4CFE-8E31-EC2D272231F5}" presName="spaceRect" presStyleCnt="0"/>
      <dgm:spPr/>
    </dgm:pt>
    <dgm:pt modelId="{5AA0F94D-1C4F-45CA-9D62-13AABE4043CD}" type="pres">
      <dgm:prSet presAssocID="{172CEB19-E957-4CFE-8E31-EC2D272231F5}" presName="textRect" presStyleLbl="revTx" presStyleIdx="0" presStyleCnt="3">
        <dgm:presLayoutVars>
          <dgm:chMax val="1"/>
          <dgm:chPref val="1"/>
        </dgm:presLayoutVars>
      </dgm:prSet>
      <dgm:spPr/>
    </dgm:pt>
    <dgm:pt modelId="{87A9B77E-861B-4012-AEC4-F055923D2E6E}" type="pres">
      <dgm:prSet presAssocID="{9202528E-892A-4996-A5C4-E2D869E19694}" presName="sibTrans" presStyleCnt="0"/>
      <dgm:spPr/>
    </dgm:pt>
    <dgm:pt modelId="{51BD8AED-72FD-4604-9F4A-3E8FE1EB5F0E}" type="pres">
      <dgm:prSet presAssocID="{92E16E34-3464-4B09-8D3A-86F8613D5B84}" presName="compNode" presStyleCnt="0"/>
      <dgm:spPr/>
    </dgm:pt>
    <dgm:pt modelId="{070CE04D-6C78-4D0E-B03F-00D58A1636E5}" type="pres">
      <dgm:prSet presAssocID="{92E16E34-3464-4B09-8D3A-86F8613D5B8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3A7E37D2-ED9C-410B-9E95-60C2A522DAA6}" type="pres">
      <dgm:prSet presAssocID="{92E16E34-3464-4B09-8D3A-86F8613D5B84}" presName="spaceRect" presStyleCnt="0"/>
      <dgm:spPr/>
    </dgm:pt>
    <dgm:pt modelId="{3DE6A2CE-194D-46FF-9238-B54986123EEF}" type="pres">
      <dgm:prSet presAssocID="{92E16E34-3464-4B09-8D3A-86F8613D5B84}" presName="textRect" presStyleLbl="revTx" presStyleIdx="1" presStyleCnt="3">
        <dgm:presLayoutVars>
          <dgm:chMax val="1"/>
          <dgm:chPref val="1"/>
        </dgm:presLayoutVars>
      </dgm:prSet>
      <dgm:spPr/>
    </dgm:pt>
    <dgm:pt modelId="{43D8E477-57CC-4B7B-A5DC-060A2BE24E02}" type="pres">
      <dgm:prSet presAssocID="{2E3918BF-11AC-4314-9C28-023682AD6082}" presName="sibTrans" presStyleCnt="0"/>
      <dgm:spPr/>
    </dgm:pt>
    <dgm:pt modelId="{252B9244-F90C-4C79-B86B-C0C21127B792}" type="pres">
      <dgm:prSet presAssocID="{9C8D1475-7F8F-4C41-AB87-ACC034C7EED4}" presName="compNode" presStyleCnt="0"/>
      <dgm:spPr/>
    </dgm:pt>
    <dgm:pt modelId="{61213DAA-94AE-4C63-882C-C4E60B4A910B}" type="pres">
      <dgm:prSet presAssocID="{9C8D1475-7F8F-4C41-AB87-ACC034C7EED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B0D705C5-1B7E-4949-AA1A-F811865B355E}" type="pres">
      <dgm:prSet presAssocID="{9C8D1475-7F8F-4C41-AB87-ACC034C7EED4}" presName="spaceRect" presStyleCnt="0"/>
      <dgm:spPr/>
    </dgm:pt>
    <dgm:pt modelId="{BECF4918-08E9-4ACC-84F1-58D5305E90AB}" type="pres">
      <dgm:prSet presAssocID="{9C8D1475-7F8F-4C41-AB87-ACC034C7EED4}" presName="textRect" presStyleLbl="revTx" presStyleIdx="2" presStyleCnt="3">
        <dgm:presLayoutVars>
          <dgm:chMax val="1"/>
          <dgm:chPref val="1"/>
        </dgm:presLayoutVars>
      </dgm:prSet>
      <dgm:spPr/>
    </dgm:pt>
  </dgm:ptLst>
  <dgm:cxnLst>
    <dgm:cxn modelId="{23686100-4B3A-44AE-8410-420CFD4A7946}" type="presOf" srcId="{172CEB19-E957-4CFE-8E31-EC2D272231F5}" destId="{5AA0F94D-1C4F-45CA-9D62-13AABE4043CD}" srcOrd="0" destOrd="0" presId="urn:microsoft.com/office/officeart/2018/2/layout/IconLabelList"/>
    <dgm:cxn modelId="{28569F0B-02A5-4540-BB99-08E1C6136FC6}" srcId="{E25DD37F-5E02-4B20-85CD-D770EFF26B42}" destId="{172CEB19-E957-4CFE-8E31-EC2D272231F5}" srcOrd="0" destOrd="0" parTransId="{C8409B8C-EDC0-47A3-ABEE-5C1C9398EC72}" sibTransId="{9202528E-892A-4996-A5C4-E2D869E19694}"/>
    <dgm:cxn modelId="{AA5F9710-DB20-4900-B372-7662FCB15FB6}" srcId="{E25DD37F-5E02-4B20-85CD-D770EFF26B42}" destId="{92E16E34-3464-4B09-8D3A-86F8613D5B84}" srcOrd="1" destOrd="0" parTransId="{786EE6EF-95E4-4B1D-9002-C1F6B3C86F31}" sibTransId="{2E3918BF-11AC-4314-9C28-023682AD6082}"/>
    <dgm:cxn modelId="{666D3E56-BC84-4769-AF8F-7B841BC432AE}" type="presOf" srcId="{9C8D1475-7F8F-4C41-AB87-ACC034C7EED4}" destId="{BECF4918-08E9-4ACC-84F1-58D5305E90AB}" srcOrd="0" destOrd="0" presId="urn:microsoft.com/office/officeart/2018/2/layout/IconLabelList"/>
    <dgm:cxn modelId="{19A9AD9D-93F5-431D-80A4-4D9813E19EBC}" type="presOf" srcId="{92E16E34-3464-4B09-8D3A-86F8613D5B84}" destId="{3DE6A2CE-194D-46FF-9238-B54986123EEF}" srcOrd="0" destOrd="0" presId="urn:microsoft.com/office/officeart/2018/2/layout/IconLabelList"/>
    <dgm:cxn modelId="{E7B901B7-3E61-4013-9413-95B8723057A6}" type="presOf" srcId="{E25DD37F-5E02-4B20-85CD-D770EFF26B42}" destId="{AB46A487-6E6E-4CD9-BA9F-796382B9EF7F}" srcOrd="0" destOrd="0" presId="urn:microsoft.com/office/officeart/2018/2/layout/IconLabelList"/>
    <dgm:cxn modelId="{EE0D0DDB-599E-4906-9F37-1829E43090B1}" srcId="{E25DD37F-5E02-4B20-85CD-D770EFF26B42}" destId="{9C8D1475-7F8F-4C41-AB87-ACC034C7EED4}" srcOrd="2" destOrd="0" parTransId="{FC6200D6-76A9-41B8-AB1B-D6AED5800DA3}" sibTransId="{9602E85A-7DBB-45EF-B52B-CBD8F1CA8756}"/>
    <dgm:cxn modelId="{E343F856-1FBC-48AF-B054-308AEDA5F1A3}" type="presParOf" srcId="{AB46A487-6E6E-4CD9-BA9F-796382B9EF7F}" destId="{EC41C91F-D7C2-4D95-83A2-67BEAA819235}" srcOrd="0" destOrd="0" presId="urn:microsoft.com/office/officeart/2018/2/layout/IconLabelList"/>
    <dgm:cxn modelId="{38113100-EA83-459F-BDA1-E1D743A83782}" type="presParOf" srcId="{EC41C91F-D7C2-4D95-83A2-67BEAA819235}" destId="{15EBDBE3-73A5-479D-BF9F-A2DB6F56932B}" srcOrd="0" destOrd="0" presId="urn:microsoft.com/office/officeart/2018/2/layout/IconLabelList"/>
    <dgm:cxn modelId="{20BAF0DB-232C-46E5-9F42-785E61BA8871}" type="presParOf" srcId="{EC41C91F-D7C2-4D95-83A2-67BEAA819235}" destId="{7273A53F-68C2-4D62-8194-9176A1F242CD}" srcOrd="1" destOrd="0" presId="urn:microsoft.com/office/officeart/2018/2/layout/IconLabelList"/>
    <dgm:cxn modelId="{EFA96219-D002-4977-871B-A69EC31D2066}" type="presParOf" srcId="{EC41C91F-D7C2-4D95-83A2-67BEAA819235}" destId="{5AA0F94D-1C4F-45CA-9D62-13AABE4043CD}" srcOrd="2" destOrd="0" presId="urn:microsoft.com/office/officeart/2018/2/layout/IconLabelList"/>
    <dgm:cxn modelId="{8BC3C17B-7B41-4E2F-890E-BEBF6FCB7138}" type="presParOf" srcId="{AB46A487-6E6E-4CD9-BA9F-796382B9EF7F}" destId="{87A9B77E-861B-4012-AEC4-F055923D2E6E}" srcOrd="1" destOrd="0" presId="urn:microsoft.com/office/officeart/2018/2/layout/IconLabelList"/>
    <dgm:cxn modelId="{5532154B-2D9B-404C-8154-C6AA8BF0021B}" type="presParOf" srcId="{AB46A487-6E6E-4CD9-BA9F-796382B9EF7F}" destId="{51BD8AED-72FD-4604-9F4A-3E8FE1EB5F0E}" srcOrd="2" destOrd="0" presId="urn:microsoft.com/office/officeart/2018/2/layout/IconLabelList"/>
    <dgm:cxn modelId="{BB936145-6AC9-41E0-B414-6E0ED1D7FB7B}" type="presParOf" srcId="{51BD8AED-72FD-4604-9F4A-3E8FE1EB5F0E}" destId="{070CE04D-6C78-4D0E-B03F-00D58A1636E5}" srcOrd="0" destOrd="0" presId="urn:microsoft.com/office/officeart/2018/2/layout/IconLabelList"/>
    <dgm:cxn modelId="{EDD86DA4-F8C2-4323-B96A-BA4870569532}" type="presParOf" srcId="{51BD8AED-72FD-4604-9F4A-3E8FE1EB5F0E}" destId="{3A7E37D2-ED9C-410B-9E95-60C2A522DAA6}" srcOrd="1" destOrd="0" presId="urn:microsoft.com/office/officeart/2018/2/layout/IconLabelList"/>
    <dgm:cxn modelId="{F2317922-3F49-471E-9D8D-8F9A53B09F61}" type="presParOf" srcId="{51BD8AED-72FD-4604-9F4A-3E8FE1EB5F0E}" destId="{3DE6A2CE-194D-46FF-9238-B54986123EEF}" srcOrd="2" destOrd="0" presId="urn:microsoft.com/office/officeart/2018/2/layout/IconLabelList"/>
    <dgm:cxn modelId="{49CB833C-ACE8-4AB8-A597-A37358553B39}" type="presParOf" srcId="{AB46A487-6E6E-4CD9-BA9F-796382B9EF7F}" destId="{43D8E477-57CC-4B7B-A5DC-060A2BE24E02}" srcOrd="3" destOrd="0" presId="urn:microsoft.com/office/officeart/2018/2/layout/IconLabelList"/>
    <dgm:cxn modelId="{B10FADC6-70F1-4A0F-8A7D-4D6FE5EE475D}" type="presParOf" srcId="{AB46A487-6E6E-4CD9-BA9F-796382B9EF7F}" destId="{252B9244-F90C-4C79-B86B-C0C21127B792}" srcOrd="4" destOrd="0" presId="urn:microsoft.com/office/officeart/2018/2/layout/IconLabelList"/>
    <dgm:cxn modelId="{CEF7DDEE-1D26-4217-9850-538C421B08EE}" type="presParOf" srcId="{252B9244-F90C-4C79-B86B-C0C21127B792}" destId="{61213DAA-94AE-4C63-882C-C4E60B4A910B}" srcOrd="0" destOrd="0" presId="urn:microsoft.com/office/officeart/2018/2/layout/IconLabelList"/>
    <dgm:cxn modelId="{A08641EC-628F-4CD0-8702-ED4B69E0AC66}" type="presParOf" srcId="{252B9244-F90C-4C79-B86B-C0C21127B792}" destId="{B0D705C5-1B7E-4949-AA1A-F811865B355E}" srcOrd="1" destOrd="0" presId="urn:microsoft.com/office/officeart/2018/2/layout/IconLabelList"/>
    <dgm:cxn modelId="{C4D249C0-B7BB-46E2-8A55-06D70CC8F978}" type="presParOf" srcId="{252B9244-F90C-4C79-B86B-C0C21127B792}" destId="{BECF4918-08E9-4ACC-84F1-58D5305E90AB}"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A58571-8FBE-4666-997E-B31C059A501B}">
      <dsp:nvSpPr>
        <dsp:cNvPr id="0" name=""/>
        <dsp:cNvSpPr/>
      </dsp:nvSpPr>
      <dsp:spPr>
        <a:xfrm>
          <a:off x="0" y="8802"/>
          <a:ext cx="5791199" cy="11547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A type of AI that uses large language models (LLMs) to generate new content, such as text, images, music, audio, and videos.</a:t>
          </a:r>
        </a:p>
      </dsp:txBody>
      <dsp:txXfrm>
        <a:off x="56372" y="65174"/>
        <a:ext cx="5678455" cy="1042045"/>
      </dsp:txXfrm>
    </dsp:sp>
    <dsp:sp modelId="{3B8DAB6E-1BE4-4D02-82A8-3AA5BE2ADF85}">
      <dsp:nvSpPr>
        <dsp:cNvPr id="0" name=""/>
        <dsp:cNvSpPr/>
      </dsp:nvSpPr>
      <dsp:spPr>
        <a:xfrm>
          <a:off x="0" y="1224072"/>
          <a:ext cx="5791199" cy="11547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LLMS: A type of AI algorithm that uses deep learning techniques and massively large data sets to understand and generate content.</a:t>
          </a:r>
        </a:p>
      </dsp:txBody>
      <dsp:txXfrm>
        <a:off x="56372" y="1280444"/>
        <a:ext cx="5678455" cy="1042045"/>
      </dsp:txXfrm>
    </dsp:sp>
    <dsp:sp modelId="{9C5CCAB0-991A-47E8-A550-DF71BBFD4C25}">
      <dsp:nvSpPr>
        <dsp:cNvPr id="0" name=""/>
        <dsp:cNvSpPr/>
      </dsp:nvSpPr>
      <dsp:spPr>
        <a:xfrm>
          <a:off x="0" y="2439342"/>
          <a:ext cx="5791199" cy="11547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Examples: ChatGPT, DALL-E, Siri, Google Assistant</a:t>
          </a:r>
        </a:p>
      </dsp:txBody>
      <dsp:txXfrm>
        <a:off x="56372" y="2495714"/>
        <a:ext cx="5678455" cy="10420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55FB02-216B-450F-8D52-3D85E96F7899}">
      <dsp:nvSpPr>
        <dsp:cNvPr id="0" name=""/>
        <dsp:cNvSpPr/>
      </dsp:nvSpPr>
      <dsp:spPr>
        <a:xfrm>
          <a:off x="816" y="0"/>
          <a:ext cx="3306682" cy="279602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6627" tIns="0" rIns="326627" bIns="330200" numCol="1" spcCol="1270" anchor="t" anchorCtr="0">
          <a:noAutofit/>
        </a:bodyPr>
        <a:lstStyle/>
        <a:p>
          <a:pPr marL="0" lvl="0" indent="0" algn="l" defTabSz="577850">
            <a:lnSpc>
              <a:spcPct val="90000"/>
            </a:lnSpc>
            <a:spcBef>
              <a:spcPct val="0"/>
            </a:spcBef>
            <a:spcAft>
              <a:spcPct val="35000"/>
            </a:spcAft>
            <a:buNone/>
          </a:pPr>
          <a:r>
            <a:rPr lang="en-US" sz="1300" kern="1200" dirty="0"/>
            <a:t>Deep learning is a subfield of machine learning that focuses on neural networks with many hidden layers (deep neural networks).</a:t>
          </a:r>
        </a:p>
      </dsp:txBody>
      <dsp:txXfrm>
        <a:off x="816" y="1118408"/>
        <a:ext cx="3306682" cy="1677613"/>
      </dsp:txXfrm>
    </dsp:sp>
    <dsp:sp modelId="{A73FE35D-FDC1-4E4A-8914-8F2F22ED8405}">
      <dsp:nvSpPr>
        <dsp:cNvPr id="0" name=""/>
        <dsp:cNvSpPr/>
      </dsp:nvSpPr>
      <dsp:spPr>
        <a:xfrm>
          <a:off x="816" y="0"/>
          <a:ext cx="3306682" cy="111840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6627" tIns="165100" rIns="326627" bIns="165100" numCol="1" spcCol="1270" anchor="ctr" anchorCtr="0">
          <a:noAutofit/>
        </a:bodyPr>
        <a:lstStyle/>
        <a:p>
          <a:pPr marL="0" lvl="0" indent="0" algn="l" defTabSz="2489200">
            <a:lnSpc>
              <a:spcPct val="90000"/>
            </a:lnSpc>
            <a:spcBef>
              <a:spcPct val="0"/>
            </a:spcBef>
            <a:spcAft>
              <a:spcPct val="35000"/>
            </a:spcAft>
            <a:buNone/>
          </a:pPr>
          <a:r>
            <a:rPr lang="en-US" sz="5600" kern="1200"/>
            <a:t>01</a:t>
          </a:r>
        </a:p>
      </dsp:txBody>
      <dsp:txXfrm>
        <a:off x="816" y="0"/>
        <a:ext cx="3306682" cy="1118408"/>
      </dsp:txXfrm>
    </dsp:sp>
    <dsp:sp modelId="{61CEC598-8809-463C-B669-3429F266A143}">
      <dsp:nvSpPr>
        <dsp:cNvPr id="0" name=""/>
        <dsp:cNvSpPr/>
      </dsp:nvSpPr>
      <dsp:spPr>
        <a:xfrm>
          <a:off x="3572034" y="0"/>
          <a:ext cx="3306682" cy="279602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6627" tIns="0" rIns="326627" bIns="330200" numCol="1" spcCol="1270" anchor="t" anchorCtr="0">
          <a:noAutofit/>
        </a:bodyPr>
        <a:lstStyle/>
        <a:p>
          <a:pPr marL="0" lvl="0" indent="0" algn="l" defTabSz="577850" rtl="0">
            <a:lnSpc>
              <a:spcPct val="90000"/>
            </a:lnSpc>
            <a:spcBef>
              <a:spcPct val="0"/>
            </a:spcBef>
            <a:spcAft>
              <a:spcPct val="35000"/>
            </a:spcAft>
            <a:buNone/>
          </a:pPr>
          <a:r>
            <a:rPr lang="en-US" sz="1300" kern="1200" dirty="0"/>
            <a:t>Deep learning algorithms are designed to automatically learn and represent data by uncovering increasingly complex and structured patterns</a:t>
          </a:r>
        </a:p>
      </dsp:txBody>
      <dsp:txXfrm>
        <a:off x="3572034" y="1118408"/>
        <a:ext cx="3306682" cy="1677613"/>
      </dsp:txXfrm>
    </dsp:sp>
    <dsp:sp modelId="{CC20DDAF-BFF6-40BF-AD21-53FC63AE6CEC}">
      <dsp:nvSpPr>
        <dsp:cNvPr id="0" name=""/>
        <dsp:cNvSpPr/>
      </dsp:nvSpPr>
      <dsp:spPr>
        <a:xfrm>
          <a:off x="3572034" y="0"/>
          <a:ext cx="3306682" cy="111840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6627" tIns="165100" rIns="326627" bIns="165100" numCol="1" spcCol="1270" anchor="ctr" anchorCtr="0">
          <a:noAutofit/>
        </a:bodyPr>
        <a:lstStyle/>
        <a:p>
          <a:pPr marL="0" lvl="0" indent="0" algn="l" defTabSz="2489200">
            <a:lnSpc>
              <a:spcPct val="90000"/>
            </a:lnSpc>
            <a:spcBef>
              <a:spcPct val="0"/>
            </a:spcBef>
            <a:spcAft>
              <a:spcPct val="35000"/>
            </a:spcAft>
            <a:buNone/>
          </a:pPr>
          <a:r>
            <a:rPr lang="en-US" sz="5600" kern="1200"/>
            <a:t>02</a:t>
          </a:r>
        </a:p>
      </dsp:txBody>
      <dsp:txXfrm>
        <a:off x="3572034" y="0"/>
        <a:ext cx="3306682" cy="1118408"/>
      </dsp:txXfrm>
    </dsp:sp>
    <dsp:sp modelId="{7868A8C0-0C83-417F-9B7B-2521F38E0D18}">
      <dsp:nvSpPr>
        <dsp:cNvPr id="0" name=""/>
        <dsp:cNvSpPr/>
      </dsp:nvSpPr>
      <dsp:spPr>
        <a:xfrm>
          <a:off x="7143251" y="0"/>
          <a:ext cx="3306682" cy="279602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6627" tIns="0" rIns="326627" bIns="330200" numCol="1" spcCol="1270" anchor="t" anchorCtr="0">
          <a:noAutofit/>
        </a:bodyPr>
        <a:lstStyle/>
        <a:p>
          <a:pPr marL="0" lvl="0" indent="0" algn="l" defTabSz="577850" rtl="0">
            <a:lnSpc>
              <a:spcPct val="90000"/>
            </a:lnSpc>
            <a:spcBef>
              <a:spcPct val="0"/>
            </a:spcBef>
            <a:spcAft>
              <a:spcPct val="35000"/>
            </a:spcAft>
            <a:buNone/>
          </a:pPr>
          <a:r>
            <a:rPr lang="en-US" sz="1300" kern="1200" dirty="0">
              <a:latin typeface="Calibri Light" panose="020F0302020204030204"/>
            </a:rPr>
            <a:t>This</a:t>
          </a:r>
          <a:r>
            <a:rPr lang="en-US" sz="1300" kern="1200" dirty="0"/>
            <a:t> approach uses the power of deep neural networks to capture complex features and patterns in data, </a:t>
          </a:r>
          <a:r>
            <a:rPr lang="en-US" sz="1300" kern="1200" dirty="0">
              <a:latin typeface="Calibri Light" panose="020F0302020204030204"/>
            </a:rPr>
            <a:t>very useful for</a:t>
          </a:r>
          <a:r>
            <a:rPr lang="en-US" sz="1300" kern="1200" dirty="0"/>
            <a:t> tasks involving large datasets and high-dimensional data</a:t>
          </a:r>
          <a:r>
            <a:rPr lang="en-US" sz="1300" kern="1200" dirty="0">
              <a:latin typeface="Calibri Light" panose="020F0302020204030204"/>
            </a:rPr>
            <a:t>.</a:t>
          </a:r>
          <a:br>
            <a:rPr lang="en-US" sz="1300" kern="1200" dirty="0">
              <a:latin typeface="Calibri Light" panose="020F0302020204030204"/>
            </a:rPr>
          </a:br>
          <a:br>
            <a:rPr lang="en-US" sz="1300" kern="1200" dirty="0">
              <a:latin typeface="Calibri Light" panose="020F0302020204030204"/>
            </a:rPr>
          </a:br>
          <a:r>
            <a:rPr lang="en-US" sz="1300" kern="1200" dirty="0">
              <a:latin typeface="Calibri Light" panose="020F0302020204030204"/>
            </a:rPr>
            <a:t>Ex: Image</a:t>
          </a:r>
          <a:r>
            <a:rPr lang="en-US" sz="1300" kern="1200" dirty="0"/>
            <a:t> recognition</a:t>
          </a:r>
        </a:p>
      </dsp:txBody>
      <dsp:txXfrm>
        <a:off x="7143251" y="1118408"/>
        <a:ext cx="3306682" cy="1677613"/>
      </dsp:txXfrm>
    </dsp:sp>
    <dsp:sp modelId="{A59DE213-864D-4A03-A093-DDB7D7707628}">
      <dsp:nvSpPr>
        <dsp:cNvPr id="0" name=""/>
        <dsp:cNvSpPr/>
      </dsp:nvSpPr>
      <dsp:spPr>
        <a:xfrm>
          <a:off x="7143251" y="0"/>
          <a:ext cx="3306682" cy="111840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6627" tIns="165100" rIns="326627" bIns="165100" numCol="1" spcCol="1270" anchor="ctr" anchorCtr="0">
          <a:noAutofit/>
        </a:bodyPr>
        <a:lstStyle/>
        <a:p>
          <a:pPr marL="0" lvl="0" indent="0" algn="l" defTabSz="2489200">
            <a:lnSpc>
              <a:spcPct val="90000"/>
            </a:lnSpc>
            <a:spcBef>
              <a:spcPct val="0"/>
            </a:spcBef>
            <a:spcAft>
              <a:spcPct val="35000"/>
            </a:spcAft>
            <a:buNone/>
          </a:pPr>
          <a:r>
            <a:rPr lang="en-US" sz="5600" kern="1200"/>
            <a:t>03</a:t>
          </a:r>
        </a:p>
      </dsp:txBody>
      <dsp:txXfrm>
        <a:off x="7143251" y="0"/>
        <a:ext cx="3306682" cy="11184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1DF3B2-C36E-46C6-B2FB-FF4791BB72D3}">
      <dsp:nvSpPr>
        <dsp:cNvPr id="0" name=""/>
        <dsp:cNvSpPr/>
      </dsp:nvSpPr>
      <dsp:spPr>
        <a:xfrm>
          <a:off x="0" y="1808"/>
          <a:ext cx="10515600" cy="91661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56ADA2-FDB7-4939-9A0D-9B4FB2E985DF}">
      <dsp:nvSpPr>
        <dsp:cNvPr id="0" name=""/>
        <dsp:cNvSpPr/>
      </dsp:nvSpPr>
      <dsp:spPr>
        <a:xfrm>
          <a:off x="277275" y="208046"/>
          <a:ext cx="504136" cy="5041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B770F5-2481-4145-9086-26FD6A0F7820}">
      <dsp:nvSpPr>
        <dsp:cNvPr id="0" name=""/>
        <dsp:cNvSpPr/>
      </dsp:nvSpPr>
      <dsp:spPr>
        <a:xfrm>
          <a:off x="1058686" y="180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666750">
            <a:lnSpc>
              <a:spcPct val="100000"/>
            </a:lnSpc>
            <a:spcBef>
              <a:spcPct val="0"/>
            </a:spcBef>
            <a:spcAft>
              <a:spcPct val="35000"/>
            </a:spcAft>
            <a:buNone/>
          </a:pPr>
          <a:r>
            <a:rPr lang="en-US" sz="1500" b="1" kern="1200"/>
            <a:t>The embedding layer</a:t>
          </a:r>
          <a:r>
            <a:rPr lang="en-US" sz="1500" kern="1200"/>
            <a:t> creates </a:t>
          </a:r>
          <a:r>
            <a:rPr lang="en-US" sz="1500" b="1" u="sng" kern="1200">
              <a:hlinkClick xmlns:r="http://schemas.openxmlformats.org/officeDocument/2006/relationships" r:id="rId3"/>
            </a:rPr>
            <a:t>embeddings</a:t>
          </a:r>
          <a:r>
            <a:rPr lang="en-US" sz="1500" kern="1200"/>
            <a:t> from the input text. This part of the large language model captures the semantic and syntactic meaning of the input, so the model can understand context.</a:t>
          </a:r>
        </a:p>
      </dsp:txBody>
      <dsp:txXfrm>
        <a:off x="1058686" y="1808"/>
        <a:ext cx="9456913" cy="916611"/>
      </dsp:txXfrm>
    </dsp:sp>
    <dsp:sp modelId="{44DA81CB-5448-46E3-8BBC-0DC8093C2042}">
      <dsp:nvSpPr>
        <dsp:cNvPr id="0" name=""/>
        <dsp:cNvSpPr/>
      </dsp:nvSpPr>
      <dsp:spPr>
        <a:xfrm>
          <a:off x="0" y="1147573"/>
          <a:ext cx="10515600" cy="91661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BF6D68-C85D-4C5C-B5C2-BB8DBFD7DF9D}">
      <dsp:nvSpPr>
        <dsp:cNvPr id="0" name=""/>
        <dsp:cNvSpPr/>
      </dsp:nvSpPr>
      <dsp:spPr>
        <a:xfrm>
          <a:off x="277275" y="1353811"/>
          <a:ext cx="504136" cy="504136"/>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CDF08C-8BD4-46F8-ACD1-DC028CC0AFE7}">
      <dsp:nvSpPr>
        <dsp:cNvPr id="0" name=""/>
        <dsp:cNvSpPr/>
      </dsp:nvSpPr>
      <dsp:spPr>
        <a:xfrm>
          <a:off x="1058686" y="1147573"/>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666750">
            <a:lnSpc>
              <a:spcPct val="100000"/>
            </a:lnSpc>
            <a:spcBef>
              <a:spcPct val="0"/>
            </a:spcBef>
            <a:spcAft>
              <a:spcPct val="35000"/>
            </a:spcAft>
            <a:buNone/>
          </a:pPr>
          <a:r>
            <a:rPr lang="en-US" sz="1500" b="1" kern="1200"/>
            <a:t>The feedforward layer (FFN)</a:t>
          </a:r>
          <a:r>
            <a:rPr lang="en-US" sz="1500" kern="1200"/>
            <a:t> of a large language model is made of up multiple fully connected layers that transform the input embeddings. In so doing, these layers enable the model to glean higher-level abstractions — that is, to understand the user's intent with the text input.</a:t>
          </a:r>
        </a:p>
      </dsp:txBody>
      <dsp:txXfrm>
        <a:off x="1058686" y="1147573"/>
        <a:ext cx="9456913" cy="916611"/>
      </dsp:txXfrm>
    </dsp:sp>
    <dsp:sp modelId="{DD59F041-9F78-47AD-889A-96446B582166}">
      <dsp:nvSpPr>
        <dsp:cNvPr id="0" name=""/>
        <dsp:cNvSpPr/>
      </dsp:nvSpPr>
      <dsp:spPr>
        <a:xfrm>
          <a:off x="0" y="2293338"/>
          <a:ext cx="10515600" cy="91661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64C11B-2AF0-40D1-A3C7-28D0ADFF29E1}">
      <dsp:nvSpPr>
        <dsp:cNvPr id="0" name=""/>
        <dsp:cNvSpPr/>
      </dsp:nvSpPr>
      <dsp:spPr>
        <a:xfrm>
          <a:off x="277275" y="2499576"/>
          <a:ext cx="504136" cy="504136"/>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4BF668-8157-4920-8B3A-454CB29ABF23}">
      <dsp:nvSpPr>
        <dsp:cNvPr id="0" name=""/>
        <dsp:cNvSpPr/>
      </dsp:nvSpPr>
      <dsp:spPr>
        <a:xfrm>
          <a:off x="1058686" y="229333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666750">
            <a:lnSpc>
              <a:spcPct val="100000"/>
            </a:lnSpc>
            <a:spcBef>
              <a:spcPct val="0"/>
            </a:spcBef>
            <a:spcAft>
              <a:spcPct val="35000"/>
            </a:spcAft>
            <a:buNone/>
          </a:pPr>
          <a:r>
            <a:rPr lang="en-US" sz="1500" b="1" kern="1200"/>
            <a:t>The recurrent layer</a:t>
          </a:r>
          <a:r>
            <a:rPr lang="en-US" sz="1500" kern="1200"/>
            <a:t> interprets the words in the input text in sequence. It captures the relationship between words in a sentence.</a:t>
          </a:r>
        </a:p>
      </dsp:txBody>
      <dsp:txXfrm>
        <a:off x="1058686" y="2293338"/>
        <a:ext cx="9456913" cy="916611"/>
      </dsp:txXfrm>
    </dsp:sp>
    <dsp:sp modelId="{03196E29-B4DB-4D1B-AF11-8C675087EB35}">
      <dsp:nvSpPr>
        <dsp:cNvPr id="0" name=""/>
        <dsp:cNvSpPr/>
      </dsp:nvSpPr>
      <dsp:spPr>
        <a:xfrm>
          <a:off x="0" y="3439103"/>
          <a:ext cx="10515600" cy="91661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985AEC-5AC0-4C7D-A273-73D96FE6D250}">
      <dsp:nvSpPr>
        <dsp:cNvPr id="0" name=""/>
        <dsp:cNvSpPr/>
      </dsp:nvSpPr>
      <dsp:spPr>
        <a:xfrm>
          <a:off x="277275" y="3645341"/>
          <a:ext cx="504136" cy="504136"/>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F7BCCE-0027-4586-A0A2-D8E9F7F053CC}">
      <dsp:nvSpPr>
        <dsp:cNvPr id="0" name=""/>
        <dsp:cNvSpPr/>
      </dsp:nvSpPr>
      <dsp:spPr>
        <a:xfrm>
          <a:off x="1058686" y="3439103"/>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666750">
            <a:lnSpc>
              <a:spcPct val="100000"/>
            </a:lnSpc>
            <a:spcBef>
              <a:spcPct val="0"/>
            </a:spcBef>
            <a:spcAft>
              <a:spcPct val="35000"/>
            </a:spcAft>
            <a:buNone/>
          </a:pPr>
          <a:r>
            <a:rPr lang="en-US" sz="1500" b="1" kern="1200"/>
            <a:t>The attention mechanism</a:t>
          </a:r>
          <a:r>
            <a:rPr lang="en-US" sz="1500" kern="1200"/>
            <a:t> enables a language model to focus on single parts of the input text that is relevant to the task at hand. This layer allows the model to generate the most accurate outputs.</a:t>
          </a:r>
        </a:p>
      </dsp:txBody>
      <dsp:txXfrm>
        <a:off x="1058686" y="3439103"/>
        <a:ext cx="9456913" cy="91661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61B5E3-EE3F-4963-BE48-72FD4657905E}">
      <dsp:nvSpPr>
        <dsp:cNvPr id="0" name=""/>
        <dsp:cNvSpPr/>
      </dsp:nvSpPr>
      <dsp:spPr>
        <a:xfrm>
          <a:off x="82613" y="1727046"/>
          <a:ext cx="897246" cy="897246"/>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32581A-4A91-42B7-ACB5-202D1E753103}">
      <dsp:nvSpPr>
        <dsp:cNvPr id="0" name=""/>
        <dsp:cNvSpPr/>
      </dsp:nvSpPr>
      <dsp:spPr>
        <a:xfrm>
          <a:off x="271034" y="1915467"/>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26D134C-3869-44FD-A5DF-361CB8CAC5C8}">
      <dsp:nvSpPr>
        <dsp:cNvPr id="0" name=""/>
        <dsp:cNvSpPr/>
      </dsp:nvSpPr>
      <dsp:spPr>
        <a:xfrm>
          <a:off x="1172126" y="1727046"/>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t>Self-attention is a technique </a:t>
          </a:r>
          <a:r>
            <a:rPr lang="en-US" sz="1100" kern="1200" dirty="0">
              <a:latin typeface="Calibri Light" panose="020F0302020204030204"/>
            </a:rPr>
            <a:t>used to</a:t>
          </a:r>
          <a:r>
            <a:rPr lang="en-US" sz="1100" kern="1200" dirty="0"/>
            <a:t> model dependencies and relationships between elements in a sequence.</a:t>
          </a:r>
        </a:p>
      </dsp:txBody>
      <dsp:txXfrm>
        <a:off x="1172126" y="1727046"/>
        <a:ext cx="2114937" cy="897246"/>
      </dsp:txXfrm>
    </dsp:sp>
    <dsp:sp modelId="{9B41DCCC-D11F-4520-A1CD-BC1288A7EAAC}">
      <dsp:nvSpPr>
        <dsp:cNvPr id="0" name=""/>
        <dsp:cNvSpPr/>
      </dsp:nvSpPr>
      <dsp:spPr>
        <a:xfrm>
          <a:off x="3655575" y="1727046"/>
          <a:ext cx="897246" cy="897246"/>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411D38-131F-4E92-ACD2-56DCE9B6D4EE}">
      <dsp:nvSpPr>
        <dsp:cNvPr id="0" name=""/>
        <dsp:cNvSpPr/>
      </dsp:nvSpPr>
      <dsp:spPr>
        <a:xfrm>
          <a:off x="3843996" y="1915467"/>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1359D8D-F77F-4C3F-AAE7-36695601E4DD}">
      <dsp:nvSpPr>
        <dsp:cNvPr id="0" name=""/>
        <dsp:cNvSpPr/>
      </dsp:nvSpPr>
      <dsp:spPr>
        <a:xfrm>
          <a:off x="4745088" y="1727046"/>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t>Important in transformer </a:t>
          </a:r>
          <a:r>
            <a:rPr lang="en-US" sz="1100" b="0" kern="1200" dirty="0">
              <a:latin typeface="Calibri Light" panose="020F0302020204030204"/>
            </a:rPr>
            <a:t>models</a:t>
          </a:r>
          <a:br>
            <a:rPr lang="en-US" sz="1100" b="0" kern="1200" dirty="0">
              <a:solidFill>
                <a:srgbClr val="010000"/>
              </a:solidFill>
              <a:latin typeface="Calibri Light" panose="020F0302020204030204"/>
            </a:rPr>
          </a:br>
          <a:br>
            <a:rPr lang="en-US" sz="1100" b="0" kern="1200" dirty="0">
              <a:solidFill>
                <a:srgbClr val="010000"/>
              </a:solidFill>
              <a:latin typeface="Calibri Light" panose="020F0302020204030204"/>
            </a:rPr>
          </a:br>
          <a:r>
            <a:rPr lang="en-US" sz="1100" b="0" kern="1200" dirty="0">
              <a:latin typeface="Calibri Light" panose="020F0302020204030204"/>
            </a:rPr>
            <a:t>Transformer</a:t>
          </a:r>
          <a:r>
            <a:rPr lang="en-US" sz="1100" b="0" kern="1200" dirty="0"/>
            <a:t> model is a neural network that learns context and thus meaning by tracking relationships in sequential data like the words in this </a:t>
          </a:r>
          <a:r>
            <a:rPr lang="en-US" sz="1100" b="0" kern="1200" dirty="0">
              <a:latin typeface="Calibri Light" panose="020F0302020204030204"/>
            </a:rPr>
            <a:t>sentence</a:t>
          </a:r>
          <a:endParaRPr lang="en-US" sz="1100" b="0" kern="1200" dirty="0"/>
        </a:p>
      </dsp:txBody>
      <dsp:txXfrm>
        <a:off x="4745088" y="1727046"/>
        <a:ext cx="2114937" cy="897246"/>
      </dsp:txXfrm>
    </dsp:sp>
    <dsp:sp modelId="{91F374C7-8546-4E2B-836F-ACAA992EA043}">
      <dsp:nvSpPr>
        <dsp:cNvPr id="0" name=""/>
        <dsp:cNvSpPr/>
      </dsp:nvSpPr>
      <dsp:spPr>
        <a:xfrm>
          <a:off x="7228536" y="1727046"/>
          <a:ext cx="897246" cy="897246"/>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B1AD9C-A3A9-48AD-B247-E5C81BCED0ED}">
      <dsp:nvSpPr>
        <dsp:cNvPr id="0" name=""/>
        <dsp:cNvSpPr/>
      </dsp:nvSpPr>
      <dsp:spPr>
        <a:xfrm>
          <a:off x="7416958" y="1915467"/>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BC2416A-E3BA-4018-A835-650721B8B8C9}">
      <dsp:nvSpPr>
        <dsp:cNvPr id="0" name=""/>
        <dsp:cNvSpPr/>
      </dsp:nvSpPr>
      <dsp:spPr>
        <a:xfrm>
          <a:off x="8318049" y="1727046"/>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rtl="0">
            <a:lnSpc>
              <a:spcPct val="100000"/>
            </a:lnSpc>
            <a:spcBef>
              <a:spcPct val="0"/>
            </a:spcBef>
            <a:spcAft>
              <a:spcPct val="35000"/>
            </a:spcAft>
            <a:buNone/>
          </a:pPr>
          <a:r>
            <a:rPr lang="en-US" sz="1100" b="1" kern="1200" dirty="0">
              <a:solidFill>
                <a:schemeClr val="tx1"/>
              </a:solidFill>
              <a:latin typeface="Calibri Light" panose="020F0302020204030204"/>
            </a:rPr>
            <a:t>Ex: Translate "</a:t>
          </a:r>
          <a:r>
            <a:rPr lang="en-US" sz="1100" b="0" kern="1200" dirty="0">
              <a:solidFill>
                <a:schemeClr val="tx1"/>
              </a:solidFill>
            </a:rPr>
            <a:t>The cat </a:t>
          </a:r>
          <a:r>
            <a:rPr lang="en-US" sz="1100" b="0" kern="1200" dirty="0">
              <a:solidFill>
                <a:schemeClr val="tx1"/>
              </a:solidFill>
              <a:latin typeface="Calibri Light" panose="020F0302020204030204"/>
            </a:rPr>
            <a:t>in </a:t>
          </a:r>
          <a:r>
            <a:rPr lang="en-US" sz="1100" b="0" kern="1200" dirty="0">
              <a:solidFill>
                <a:schemeClr val="tx1"/>
              </a:solidFill>
            </a:rPr>
            <a:t>the </a:t>
          </a:r>
          <a:r>
            <a:rPr lang="en-US" sz="1100" b="0" kern="1200" dirty="0">
              <a:solidFill>
                <a:schemeClr val="tx1"/>
              </a:solidFill>
              <a:latin typeface="Calibri Light" panose="020F0302020204030204"/>
            </a:rPr>
            <a:t>hat" into French. </a:t>
          </a:r>
          <a:br>
            <a:rPr lang="en-US" sz="1100" b="0" kern="1200" dirty="0">
              <a:solidFill>
                <a:schemeClr val="tx1"/>
              </a:solidFill>
              <a:latin typeface="Calibri Light" panose="020F0302020204030204"/>
            </a:rPr>
          </a:br>
          <a:br>
            <a:rPr lang="en-US" sz="1100" b="0" kern="1200" dirty="0">
              <a:solidFill>
                <a:schemeClr val="tx1"/>
              </a:solidFill>
              <a:latin typeface="Calibri Light" panose="020F0302020204030204"/>
            </a:rPr>
          </a:br>
          <a:r>
            <a:rPr lang="en-US" sz="1100" b="0" kern="1200" dirty="0">
              <a:solidFill>
                <a:schemeClr val="tx1"/>
              </a:solidFill>
            </a:rPr>
            <a:t>First, we break </a:t>
          </a:r>
          <a:r>
            <a:rPr lang="en-US" sz="1100" b="0" kern="1200" dirty="0">
              <a:solidFill>
                <a:schemeClr val="tx1"/>
              </a:solidFill>
              <a:latin typeface="Calibri Light" panose="020F0302020204030204"/>
            </a:rPr>
            <a:t>the sentence down into tokens</a:t>
          </a:r>
          <a:r>
            <a:rPr lang="en-US" sz="1100" b="0" kern="1200" dirty="0">
              <a:solidFill>
                <a:schemeClr val="tx1"/>
              </a:solidFill>
            </a:rPr>
            <a:t>: ["The", "cat", "</a:t>
          </a:r>
          <a:r>
            <a:rPr lang="en-US" sz="1100" b="0" kern="1200" dirty="0">
              <a:solidFill>
                <a:schemeClr val="tx1"/>
              </a:solidFill>
              <a:latin typeface="Calibri Light" panose="020F0302020204030204"/>
            </a:rPr>
            <a:t>in", "the", "hat</a:t>
          </a:r>
          <a:r>
            <a:rPr lang="en-US" sz="1100" b="0" kern="1200" dirty="0">
              <a:solidFill>
                <a:schemeClr val="tx1"/>
              </a:solidFill>
            </a:rPr>
            <a:t>"]</a:t>
          </a:r>
          <a:br>
            <a:rPr lang="en-US" sz="1100" kern="1200" dirty="0">
              <a:solidFill>
                <a:schemeClr val="tx1"/>
              </a:solidFill>
            </a:rPr>
          </a:br>
          <a:br>
            <a:rPr lang="en-US" sz="1100" b="1" kern="1200" dirty="0">
              <a:solidFill>
                <a:schemeClr val="tx1"/>
              </a:solidFill>
              <a:latin typeface="Calibri Light" panose="020F0302020204030204"/>
            </a:rPr>
          </a:br>
          <a:r>
            <a:rPr lang="en-US" sz="1100" b="0" kern="1200" dirty="0">
              <a:solidFill>
                <a:schemeClr val="tx1"/>
              </a:solidFill>
            </a:rPr>
            <a:t>Each </a:t>
          </a:r>
          <a:r>
            <a:rPr lang="en-US" sz="1100" b="0" kern="1200" dirty="0">
              <a:solidFill>
                <a:schemeClr val="tx1"/>
              </a:solidFill>
              <a:latin typeface="Calibri Light" panose="020F0302020204030204"/>
            </a:rPr>
            <a:t>token</a:t>
          </a:r>
          <a:r>
            <a:rPr lang="en-US" sz="1100" b="0" kern="1200" dirty="0">
              <a:solidFill>
                <a:schemeClr val="tx1"/>
              </a:solidFill>
            </a:rPr>
            <a:t> </a:t>
          </a:r>
          <a:r>
            <a:rPr lang="en-US" sz="1100" b="0" kern="1200" dirty="0">
              <a:solidFill>
                <a:schemeClr val="tx1"/>
              </a:solidFill>
              <a:latin typeface="Calibri Light" panose="020F0302020204030204"/>
            </a:rPr>
            <a:t>gets</a:t>
          </a:r>
          <a:r>
            <a:rPr lang="en-US" sz="1100" b="0" kern="1200" dirty="0">
              <a:solidFill>
                <a:schemeClr val="tx1"/>
              </a:solidFill>
            </a:rPr>
            <a:t> represented as a vector through word </a:t>
          </a:r>
          <a:r>
            <a:rPr lang="en-US" sz="1100" b="0" kern="1200" dirty="0">
              <a:solidFill>
                <a:schemeClr val="tx1"/>
              </a:solidFill>
              <a:latin typeface="Calibri Light" panose="020F0302020204030204"/>
            </a:rPr>
            <a:t>embeddings. Vectors</a:t>
          </a:r>
          <a:r>
            <a:rPr lang="en-US" sz="1100" b="0" kern="1200" dirty="0">
              <a:solidFill>
                <a:schemeClr val="tx1"/>
              </a:solidFill>
            </a:rPr>
            <a:t> </a:t>
          </a:r>
          <a:r>
            <a:rPr lang="en-US" sz="1100" b="0" kern="1200" dirty="0">
              <a:solidFill>
                <a:schemeClr val="tx1"/>
              </a:solidFill>
              <a:latin typeface="Calibri Light" panose="020F0302020204030204"/>
            </a:rPr>
            <a:t>capture</a:t>
          </a:r>
          <a:r>
            <a:rPr lang="en-US" sz="1100" b="0" kern="1200" dirty="0">
              <a:solidFill>
                <a:schemeClr val="tx1"/>
              </a:solidFill>
            </a:rPr>
            <a:t> the meaning and context of the words</a:t>
          </a:r>
          <a:br>
            <a:rPr lang="en-US" sz="1100" b="0" kern="1200" dirty="0">
              <a:solidFill>
                <a:schemeClr val="tx1"/>
              </a:solidFill>
              <a:latin typeface="Calibri Light" panose="020F0302020204030204"/>
            </a:rPr>
          </a:br>
          <a:br>
            <a:rPr lang="en-US" sz="1100" b="0" kern="1200" dirty="0">
              <a:solidFill>
                <a:schemeClr val="tx1"/>
              </a:solidFill>
              <a:latin typeface="Calibri Light" panose="020F0302020204030204"/>
            </a:rPr>
          </a:br>
          <a:r>
            <a:rPr lang="en-US" sz="1100" b="0" kern="1200" dirty="0">
              <a:solidFill>
                <a:schemeClr val="tx1"/>
              </a:solidFill>
              <a:latin typeface="Calibri Light" panose="020F0302020204030204"/>
            </a:rPr>
            <a:t>The </a:t>
          </a:r>
          <a:r>
            <a:rPr lang="en-US" sz="1100" b="0" kern="1200" dirty="0">
              <a:solidFill>
                <a:schemeClr val="tx1"/>
              </a:solidFill>
            </a:rPr>
            <a:t>self-attention mechanism allows each word to focus on different parts of the input sentence</a:t>
          </a:r>
          <a:r>
            <a:rPr lang="en-US" sz="1100" b="0" kern="1200" dirty="0">
              <a:solidFill>
                <a:schemeClr val="tx1"/>
              </a:solidFill>
              <a:latin typeface="Calibri Light" panose="020F0302020204030204"/>
            </a:rPr>
            <a:t>. So when translating "cat", </a:t>
          </a:r>
          <a:r>
            <a:rPr lang="en-US" sz="1100" b="0" kern="1200" dirty="0">
              <a:solidFill>
                <a:schemeClr val="tx1"/>
              </a:solidFill>
            </a:rPr>
            <a:t>the model </a:t>
          </a:r>
          <a:r>
            <a:rPr lang="en-US" sz="1100" b="0" kern="1200" dirty="0">
              <a:solidFill>
                <a:schemeClr val="tx1"/>
              </a:solidFill>
              <a:latin typeface="Calibri Light" panose="020F0302020204030204"/>
            </a:rPr>
            <a:t>pays attention to </a:t>
          </a:r>
          <a:r>
            <a:rPr lang="en-US" sz="1100" b="0" kern="1200" dirty="0">
              <a:solidFill>
                <a:schemeClr val="tx1"/>
              </a:solidFill>
            </a:rPr>
            <a:t>"The"</a:t>
          </a:r>
          <a:r>
            <a:rPr lang="en-US" sz="1100" b="0" kern="1200" dirty="0">
              <a:solidFill>
                <a:schemeClr val="tx1"/>
              </a:solidFill>
              <a:latin typeface="Calibri Light" panose="020F0302020204030204"/>
            </a:rPr>
            <a:t> and "mat" for context.</a:t>
          </a:r>
          <a:br>
            <a:rPr lang="en-US" sz="1100" kern="1200" dirty="0">
              <a:solidFill>
                <a:schemeClr val="tx1"/>
              </a:solidFill>
            </a:rPr>
          </a:br>
          <a:br>
            <a:rPr lang="en-US" sz="1100" b="0" kern="1200" dirty="0">
              <a:solidFill>
                <a:schemeClr val="tx1"/>
              </a:solidFill>
              <a:latin typeface="Calibri Light" panose="020F0302020204030204"/>
            </a:rPr>
          </a:br>
          <a:r>
            <a:rPr lang="en-US" sz="1100" b="0" kern="1200" dirty="0">
              <a:solidFill>
                <a:schemeClr val="tx1"/>
              </a:solidFill>
              <a:latin typeface="Calibri Light" panose="020F0302020204030204"/>
            </a:rPr>
            <a:t>Finally, it then translates the sentence to "</a:t>
          </a:r>
          <a:r>
            <a:rPr lang="en-US" sz="1100" b="0" kern="1200" dirty="0"/>
            <a:t>Le chat dans le chapeau</a:t>
          </a:r>
          <a:r>
            <a:rPr lang="en-US" sz="1100" b="0" kern="1200" dirty="0">
              <a:solidFill>
                <a:schemeClr val="tx1"/>
              </a:solidFill>
              <a:latin typeface="Calibri Light" panose="020F0302020204030204"/>
            </a:rPr>
            <a:t>"</a:t>
          </a:r>
          <a:br>
            <a:rPr lang="en-US" sz="1100" b="0" kern="1200" dirty="0">
              <a:latin typeface="Calibri Light" panose="020F0302020204030204"/>
            </a:rPr>
          </a:br>
          <a:br>
            <a:rPr lang="en-US" sz="1100" b="0" kern="1200" dirty="0">
              <a:latin typeface="Calibri Light" panose="020F0302020204030204"/>
            </a:rPr>
          </a:br>
          <a:endParaRPr lang="en-US" sz="1100" b="0" kern="1200" dirty="0">
            <a:solidFill>
              <a:srgbClr val="010000"/>
            </a:solidFill>
            <a:latin typeface="Calibri Light" panose="020F0302020204030204"/>
          </a:endParaRPr>
        </a:p>
      </dsp:txBody>
      <dsp:txXfrm>
        <a:off x="8318049" y="1727046"/>
        <a:ext cx="2114937" cy="89724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EBDBE3-73A5-479D-BF9F-A2DB6F56932B}">
      <dsp:nvSpPr>
        <dsp:cNvPr id="0" name=""/>
        <dsp:cNvSpPr/>
      </dsp:nvSpPr>
      <dsp:spPr>
        <a:xfrm>
          <a:off x="1212569" y="987197"/>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A0F94D-1C4F-45CA-9D62-13AABE4043CD}">
      <dsp:nvSpPr>
        <dsp:cNvPr id="0" name=""/>
        <dsp:cNvSpPr/>
      </dsp:nvSpPr>
      <dsp:spPr>
        <a:xfrm>
          <a:off x="417971"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ChatGPT has been designed to learn from a vast corpus of text data available on the internet, including books, articles, and websites</a:t>
          </a:r>
        </a:p>
      </dsp:txBody>
      <dsp:txXfrm>
        <a:off x="417971" y="2644140"/>
        <a:ext cx="2889450" cy="720000"/>
      </dsp:txXfrm>
    </dsp:sp>
    <dsp:sp modelId="{070CE04D-6C78-4D0E-B03F-00D58A1636E5}">
      <dsp:nvSpPr>
        <dsp:cNvPr id="0" name=""/>
        <dsp:cNvSpPr/>
      </dsp:nvSpPr>
      <dsp:spPr>
        <a:xfrm>
          <a:off x="4607673" y="987197"/>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E6A2CE-194D-46FF-9238-B54986123EEF}">
      <dsp:nvSpPr>
        <dsp:cNvPr id="0" name=""/>
        <dsp:cNvSpPr/>
      </dsp:nvSpPr>
      <dsp:spPr>
        <a:xfrm>
          <a:off x="3813075"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It then uses deep learning, a subset of machine learning, to analyze this data</a:t>
          </a:r>
        </a:p>
      </dsp:txBody>
      <dsp:txXfrm>
        <a:off x="3813075" y="2644140"/>
        <a:ext cx="2889450" cy="720000"/>
      </dsp:txXfrm>
    </dsp:sp>
    <dsp:sp modelId="{61213DAA-94AE-4C63-882C-C4E60B4A910B}">
      <dsp:nvSpPr>
        <dsp:cNvPr id="0" name=""/>
        <dsp:cNvSpPr/>
      </dsp:nvSpPr>
      <dsp:spPr>
        <a:xfrm>
          <a:off x="8002777" y="987197"/>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CF4918-08E9-4ACC-84F1-58D5305E90AB}">
      <dsp:nvSpPr>
        <dsp:cNvPr id="0" name=""/>
        <dsp:cNvSpPr/>
      </dsp:nvSpPr>
      <dsp:spPr>
        <a:xfrm>
          <a:off x="7208178"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After analyzing the data, ChatGPT can understand the patterns and structures of language, allowing it to generate human-like responses to questions and statements</a:t>
          </a:r>
        </a:p>
      </dsp:txBody>
      <dsp:txXfrm>
        <a:off x="7208178" y="2644140"/>
        <a:ext cx="288945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471945-D30C-4FE6-87B5-9D460DE7F614}" type="datetimeFigureOut">
              <a:t>9/27/2023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11F186-F975-4131-B40E-FBF5C8A0A489}" type="slidenum">
              <a:t>‹#›</a:t>
            </a:fld>
            <a:endParaRPr lang="en-US"/>
          </a:p>
        </p:txBody>
      </p:sp>
    </p:spTree>
    <p:extLst>
      <p:ext uri="{BB962C8B-B14F-4D97-AF65-F5344CB8AC3E}">
        <p14:creationId xmlns:p14="http://schemas.microsoft.com/office/powerpoint/2010/main" val="368821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Anvit</a:t>
            </a:r>
          </a:p>
        </p:txBody>
      </p:sp>
      <p:sp>
        <p:nvSpPr>
          <p:cNvPr id="4" name="Slide Number Placeholder 3"/>
          <p:cNvSpPr>
            <a:spLocks noGrp="1"/>
          </p:cNvSpPr>
          <p:nvPr>
            <p:ph type="sldNum" sz="quarter" idx="5"/>
          </p:nvPr>
        </p:nvSpPr>
        <p:spPr/>
        <p:txBody>
          <a:bodyPr/>
          <a:lstStyle/>
          <a:p>
            <a:fld id="{7B11F186-F975-4131-B40E-FBF5C8A0A489}" type="slidenum">
              <a:t>2</a:t>
            </a:fld>
            <a:endParaRPr lang="en-US"/>
          </a:p>
        </p:txBody>
      </p:sp>
    </p:spTree>
    <p:extLst>
      <p:ext uri="{BB962C8B-B14F-4D97-AF65-F5344CB8AC3E}">
        <p14:creationId xmlns:p14="http://schemas.microsoft.com/office/powerpoint/2010/main" val="4154557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r>
              <a:rPr lang="en-US"/>
              <a:t>Tri</a:t>
            </a:r>
            <a:endParaRPr lang="en-US">
              <a:ea typeface="Calibri"/>
              <a:cs typeface="Calibri"/>
            </a:endParaRPr>
          </a:p>
        </p:txBody>
      </p:sp>
      <p:sp>
        <p:nvSpPr>
          <p:cNvPr id="4" name="Slide Number Placeholder 3"/>
          <p:cNvSpPr>
            <a:spLocks noGrp="1"/>
          </p:cNvSpPr>
          <p:nvPr>
            <p:ph type="sldNum" sz="quarter" idx="5"/>
          </p:nvPr>
        </p:nvSpPr>
        <p:spPr/>
        <p:txBody>
          <a:bodyPr/>
          <a:lstStyle/>
          <a:p>
            <a:fld id="{7B11F186-F975-4131-B40E-FBF5C8A0A489}" type="slidenum">
              <a:rPr lang="en-US"/>
              <a:t>14</a:t>
            </a:fld>
            <a:endParaRPr lang="en-US"/>
          </a:p>
        </p:txBody>
      </p:sp>
    </p:spTree>
    <p:extLst>
      <p:ext uri="{BB962C8B-B14F-4D97-AF65-F5344CB8AC3E}">
        <p14:creationId xmlns:p14="http://schemas.microsoft.com/office/powerpoint/2010/main" val="788610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Anvit</a:t>
            </a:r>
          </a:p>
        </p:txBody>
      </p:sp>
      <p:sp>
        <p:nvSpPr>
          <p:cNvPr id="4" name="Slide Number Placeholder 3"/>
          <p:cNvSpPr>
            <a:spLocks noGrp="1"/>
          </p:cNvSpPr>
          <p:nvPr>
            <p:ph type="sldNum" sz="quarter" idx="5"/>
          </p:nvPr>
        </p:nvSpPr>
        <p:spPr/>
        <p:txBody>
          <a:bodyPr/>
          <a:lstStyle/>
          <a:p>
            <a:fld id="{7B11F186-F975-4131-B40E-FBF5C8A0A489}" type="slidenum">
              <a:rPr lang="en-US"/>
              <a:t>3</a:t>
            </a:fld>
            <a:endParaRPr lang="en-US"/>
          </a:p>
        </p:txBody>
      </p:sp>
    </p:spTree>
    <p:extLst>
      <p:ext uri="{BB962C8B-B14F-4D97-AF65-F5344CB8AC3E}">
        <p14:creationId xmlns:p14="http://schemas.microsoft.com/office/powerpoint/2010/main" val="614823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Anvit</a:t>
            </a:r>
          </a:p>
        </p:txBody>
      </p:sp>
      <p:sp>
        <p:nvSpPr>
          <p:cNvPr id="4" name="Slide Number Placeholder 3"/>
          <p:cNvSpPr>
            <a:spLocks noGrp="1"/>
          </p:cNvSpPr>
          <p:nvPr>
            <p:ph type="sldNum" sz="quarter" idx="5"/>
          </p:nvPr>
        </p:nvSpPr>
        <p:spPr/>
        <p:txBody>
          <a:bodyPr/>
          <a:lstStyle/>
          <a:p>
            <a:fld id="{7B11F186-F975-4131-B40E-FBF5C8A0A489}" type="slidenum">
              <a:rPr lang="en-US"/>
              <a:t>4</a:t>
            </a:fld>
            <a:endParaRPr lang="en-US"/>
          </a:p>
        </p:txBody>
      </p:sp>
    </p:spTree>
    <p:extLst>
      <p:ext uri="{BB962C8B-B14F-4D97-AF65-F5344CB8AC3E}">
        <p14:creationId xmlns:p14="http://schemas.microsoft.com/office/powerpoint/2010/main" val="1089503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Tri</a:t>
            </a:r>
          </a:p>
        </p:txBody>
      </p:sp>
      <p:sp>
        <p:nvSpPr>
          <p:cNvPr id="4" name="Slide Number Placeholder 3"/>
          <p:cNvSpPr>
            <a:spLocks noGrp="1"/>
          </p:cNvSpPr>
          <p:nvPr>
            <p:ph type="sldNum" sz="quarter" idx="5"/>
          </p:nvPr>
        </p:nvSpPr>
        <p:spPr/>
        <p:txBody>
          <a:bodyPr/>
          <a:lstStyle/>
          <a:p>
            <a:fld id="{7B11F186-F975-4131-B40E-FBF5C8A0A489}" type="slidenum">
              <a:rPr lang="en-US"/>
              <a:t>5</a:t>
            </a:fld>
            <a:endParaRPr lang="en-US"/>
          </a:p>
        </p:txBody>
      </p:sp>
    </p:spTree>
    <p:extLst>
      <p:ext uri="{BB962C8B-B14F-4D97-AF65-F5344CB8AC3E}">
        <p14:creationId xmlns:p14="http://schemas.microsoft.com/office/powerpoint/2010/main" val="3597740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Anvit</a:t>
            </a:r>
          </a:p>
        </p:txBody>
      </p:sp>
      <p:sp>
        <p:nvSpPr>
          <p:cNvPr id="4" name="Slide Number Placeholder 3"/>
          <p:cNvSpPr>
            <a:spLocks noGrp="1"/>
          </p:cNvSpPr>
          <p:nvPr>
            <p:ph type="sldNum" sz="quarter" idx="5"/>
          </p:nvPr>
        </p:nvSpPr>
        <p:spPr/>
        <p:txBody>
          <a:bodyPr/>
          <a:lstStyle/>
          <a:p>
            <a:fld id="{7B11F186-F975-4131-B40E-FBF5C8A0A489}" type="slidenum">
              <a:rPr lang="en-US"/>
              <a:t>6</a:t>
            </a:fld>
            <a:endParaRPr lang="en-US"/>
          </a:p>
        </p:txBody>
      </p:sp>
    </p:spTree>
    <p:extLst>
      <p:ext uri="{BB962C8B-B14F-4D97-AF65-F5344CB8AC3E}">
        <p14:creationId xmlns:p14="http://schemas.microsoft.com/office/powerpoint/2010/main" val="1402410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Anvit</a:t>
            </a:r>
          </a:p>
        </p:txBody>
      </p:sp>
      <p:sp>
        <p:nvSpPr>
          <p:cNvPr id="4" name="Slide Number Placeholder 3"/>
          <p:cNvSpPr>
            <a:spLocks noGrp="1"/>
          </p:cNvSpPr>
          <p:nvPr>
            <p:ph type="sldNum" sz="quarter" idx="5"/>
          </p:nvPr>
        </p:nvSpPr>
        <p:spPr/>
        <p:txBody>
          <a:bodyPr/>
          <a:lstStyle/>
          <a:p>
            <a:fld id="{7B11F186-F975-4131-B40E-FBF5C8A0A489}" type="slidenum">
              <a:t>8</a:t>
            </a:fld>
            <a:endParaRPr lang="en-US"/>
          </a:p>
        </p:txBody>
      </p:sp>
    </p:spTree>
    <p:extLst>
      <p:ext uri="{BB962C8B-B14F-4D97-AF65-F5344CB8AC3E}">
        <p14:creationId xmlns:p14="http://schemas.microsoft.com/office/powerpoint/2010/main" val="2575789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Anvit</a:t>
            </a:r>
          </a:p>
        </p:txBody>
      </p:sp>
      <p:sp>
        <p:nvSpPr>
          <p:cNvPr id="4" name="Slide Number Placeholder 3"/>
          <p:cNvSpPr>
            <a:spLocks noGrp="1"/>
          </p:cNvSpPr>
          <p:nvPr>
            <p:ph type="sldNum" sz="quarter" idx="5"/>
          </p:nvPr>
        </p:nvSpPr>
        <p:spPr/>
        <p:txBody>
          <a:bodyPr/>
          <a:lstStyle/>
          <a:p>
            <a:fld id="{7B11F186-F975-4131-B40E-FBF5C8A0A489}" type="slidenum">
              <a:rPr lang="en-US"/>
              <a:t>10</a:t>
            </a:fld>
            <a:endParaRPr lang="en-US"/>
          </a:p>
        </p:txBody>
      </p:sp>
    </p:spTree>
    <p:extLst>
      <p:ext uri="{BB962C8B-B14F-4D97-AF65-F5344CB8AC3E}">
        <p14:creationId xmlns:p14="http://schemas.microsoft.com/office/powerpoint/2010/main" val="4171108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Tri</a:t>
            </a:r>
          </a:p>
        </p:txBody>
      </p:sp>
      <p:sp>
        <p:nvSpPr>
          <p:cNvPr id="4" name="Slide Number Placeholder 3"/>
          <p:cNvSpPr>
            <a:spLocks noGrp="1"/>
          </p:cNvSpPr>
          <p:nvPr>
            <p:ph type="sldNum" sz="quarter" idx="5"/>
          </p:nvPr>
        </p:nvSpPr>
        <p:spPr/>
        <p:txBody>
          <a:bodyPr/>
          <a:lstStyle/>
          <a:p>
            <a:fld id="{7B11F186-F975-4131-B40E-FBF5C8A0A489}" type="slidenum">
              <a:rPr lang="en-US"/>
              <a:t>11</a:t>
            </a:fld>
            <a:endParaRPr lang="en-US"/>
          </a:p>
        </p:txBody>
      </p:sp>
    </p:spTree>
    <p:extLst>
      <p:ext uri="{BB962C8B-B14F-4D97-AF65-F5344CB8AC3E}">
        <p14:creationId xmlns:p14="http://schemas.microsoft.com/office/powerpoint/2010/main" val="19429913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Anvit</a:t>
            </a:r>
          </a:p>
        </p:txBody>
      </p:sp>
      <p:sp>
        <p:nvSpPr>
          <p:cNvPr id="4" name="Slide Number Placeholder 3"/>
          <p:cNvSpPr>
            <a:spLocks noGrp="1"/>
          </p:cNvSpPr>
          <p:nvPr>
            <p:ph type="sldNum" sz="quarter" idx="5"/>
          </p:nvPr>
        </p:nvSpPr>
        <p:spPr/>
        <p:txBody>
          <a:bodyPr/>
          <a:lstStyle/>
          <a:p>
            <a:fld id="{7B11F186-F975-4131-B40E-FBF5C8A0A489}" type="slidenum">
              <a:t>13</a:t>
            </a:fld>
            <a:endParaRPr lang="en-US"/>
          </a:p>
        </p:txBody>
      </p:sp>
    </p:spTree>
    <p:extLst>
      <p:ext uri="{BB962C8B-B14F-4D97-AF65-F5344CB8AC3E}">
        <p14:creationId xmlns:p14="http://schemas.microsoft.com/office/powerpoint/2010/main" val="28501969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9/27/2023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9/27/2023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9/27/2023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9/27/2023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9/27/2023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iphonemod.net/how-to-use-chatgpt-iphone-and-android.html"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creativecommons.org/licenses/by-nc/3.0/" TargetMode="External"/></Relationships>
</file>

<file path=ppt/slides/_rels/slide1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8.jpeg"/><Relationship Id="rId7" Type="http://schemas.openxmlformats.org/officeDocument/2006/relationships/diagramColors" Target="../diagrams/colors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frontiersin.org/articles/10.3389/fnins.2021.638474/full" TargetMode="External"/><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hyperlink" Target="https://towardsdatascience.com/illustrated-self-attention-2d627e33b20a" TargetMode="External"/><Relationship Id="rId3" Type="http://schemas.openxmlformats.org/officeDocument/2006/relationships/hyperlink" Target="https://zapier.com/blog/how-does-chatgpt-work/" TargetMode="External"/><Relationship Id="rId7" Type="http://schemas.openxmlformats.org/officeDocument/2006/relationships/hyperlink" Target="https://www.tensorflow.org/tutorials/images/transfer_learning" TargetMode="External"/><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hyperlink" Target="https://blogs.nvidia.com/blog/2022/03/25/what-is-a-transformer-model/" TargetMode="External"/><Relationship Id="rId5" Type="http://schemas.openxmlformats.org/officeDocument/2006/relationships/hyperlink" Target="https://aws.amazon.com/what-is/neural-network/#:~:text=Human%20brain%20cells%2C%20called%20neurons,together%20to%20solve%20a%20problem" TargetMode="External"/><Relationship Id="rId4" Type="http://schemas.openxmlformats.org/officeDocument/2006/relationships/hyperlink" Target="https://www.techtarget.com/whatis/definition/large-language-model-LLM"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tackoverflow.com/questions/34725495/can-i-use-a-neural-network-for-regression-when-input-has-multiple-output-values" TargetMode="Externa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pn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ell phone with text on it&#10;&#10;Description automatically generated">
            <a:extLst>
              <a:ext uri="{FF2B5EF4-FFF2-40B4-BE49-F238E27FC236}">
                <a16:creationId xmlns:a16="http://schemas.microsoft.com/office/drawing/2014/main" id="{DCAEEDF4-C5CF-CA77-8FD3-CF9F56FD6383}"/>
              </a:ext>
            </a:extLst>
          </p:cNvPr>
          <p:cNvPicPr>
            <a:picLocks noChangeAspect="1"/>
          </p:cNvPicPr>
          <p:nvPr/>
        </p:nvPicPr>
        <p:blipFill rotWithShape="1">
          <a:blip r:embed="rId2">
            <a:alphaModFix amt="40000"/>
            <a:extLst>
              <a:ext uri="{837473B0-CC2E-450A-ABE3-18F120FF3D39}">
                <a1611:picAttrSrcUrl xmlns:a1611="http://schemas.microsoft.com/office/drawing/2016/11/main" r:id="rId3"/>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75CC512A-00F0-35F9-73B3-188A485373C3}"/>
              </a:ext>
            </a:extLst>
          </p:cNvPr>
          <p:cNvSpPr>
            <a:spLocks noGrp="1"/>
          </p:cNvSpPr>
          <p:nvPr>
            <p:ph type="ctrTitle"/>
          </p:nvPr>
        </p:nvSpPr>
        <p:spPr>
          <a:xfrm>
            <a:off x="965200" y="965200"/>
            <a:ext cx="10261600" cy="3564869"/>
          </a:xfrm>
        </p:spPr>
        <p:txBody>
          <a:bodyPr>
            <a:normAutofit/>
          </a:bodyPr>
          <a:lstStyle/>
          <a:p>
            <a:pPr algn="l"/>
            <a:r>
              <a:rPr lang="en-US" sz="9600" b="1">
                <a:ln w="22225">
                  <a:solidFill>
                    <a:schemeClr val="tx1"/>
                  </a:solidFill>
                  <a:miter lim="800000"/>
                </a:ln>
                <a:solidFill>
                  <a:schemeClr val="accent5"/>
                </a:solidFill>
                <a:cs typeface="Calibri Light"/>
              </a:rPr>
              <a:t>LLMs and ChatGPT</a:t>
            </a:r>
            <a:endParaRPr lang="en-US" sz="9600" b="1">
              <a:ln w="22225">
                <a:solidFill>
                  <a:schemeClr val="tx1"/>
                </a:solidFill>
                <a:miter lim="800000"/>
              </a:ln>
              <a:solidFill>
                <a:schemeClr val="accent5"/>
              </a:solidFill>
            </a:endParaRPr>
          </a:p>
        </p:txBody>
      </p:sp>
      <p:sp>
        <p:nvSpPr>
          <p:cNvPr id="3" name="Subtitle 2">
            <a:extLst>
              <a:ext uri="{FF2B5EF4-FFF2-40B4-BE49-F238E27FC236}">
                <a16:creationId xmlns:a16="http://schemas.microsoft.com/office/drawing/2014/main" id="{0A76A575-4E3E-B529-F7A3-F16DE025BFED}"/>
              </a:ext>
            </a:extLst>
          </p:cNvPr>
          <p:cNvSpPr>
            <a:spLocks noGrp="1"/>
          </p:cNvSpPr>
          <p:nvPr>
            <p:ph type="subTitle" idx="1"/>
          </p:nvPr>
        </p:nvSpPr>
        <p:spPr>
          <a:xfrm>
            <a:off x="965200" y="4572002"/>
            <a:ext cx="10261600" cy="1202995"/>
          </a:xfrm>
        </p:spPr>
        <p:txBody>
          <a:bodyPr>
            <a:normAutofit/>
          </a:bodyPr>
          <a:lstStyle/>
          <a:p>
            <a:pPr algn="l"/>
            <a:endParaRPr lang="en-US" sz="3200"/>
          </a:p>
        </p:txBody>
      </p:sp>
      <p:sp>
        <p:nvSpPr>
          <p:cNvPr id="5" name="TextBox 4">
            <a:extLst>
              <a:ext uri="{FF2B5EF4-FFF2-40B4-BE49-F238E27FC236}">
                <a16:creationId xmlns:a16="http://schemas.microsoft.com/office/drawing/2014/main" id="{872926E5-E403-5A89-A715-E09665369902}"/>
              </a:ext>
            </a:extLst>
          </p:cNvPr>
          <p:cNvSpPr txBox="1"/>
          <p:nvPr/>
        </p:nvSpPr>
        <p:spPr>
          <a:xfrm>
            <a:off x="9857708" y="6657945"/>
            <a:ext cx="2334292"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a:t>
            </a:r>
            <a:r>
              <a:rPr lang="en-US" sz="700">
                <a:solidFill>
                  <a:srgbClr val="FFFFFF"/>
                </a:solidFill>
              </a:rPr>
              <a:t>.</a:t>
            </a:r>
          </a:p>
        </p:txBody>
      </p:sp>
    </p:spTree>
    <p:extLst>
      <p:ext uri="{BB962C8B-B14F-4D97-AF65-F5344CB8AC3E}">
        <p14:creationId xmlns:p14="http://schemas.microsoft.com/office/powerpoint/2010/main" val="357304915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37D1145F-651C-A122-8DBF-8B46EE86FDD6}"/>
              </a:ext>
            </a:extLst>
          </p:cNvPr>
          <p:cNvPicPr>
            <a:picLocks noChangeAspect="1"/>
          </p:cNvPicPr>
          <p:nvPr/>
        </p:nvPicPr>
        <p:blipFill rotWithShape="1">
          <a:blip r:embed="rId3">
            <a:alphaModFix amt="35000"/>
          </a:blip>
          <a:srcRect t="7180" r="-2" b="8422"/>
          <a:stretch/>
        </p:blipFill>
        <p:spPr>
          <a:xfrm>
            <a:off x="20" y="10"/>
            <a:ext cx="12191980" cy="6857990"/>
          </a:xfrm>
          <a:prstGeom prst="rect">
            <a:avLst/>
          </a:prstGeom>
        </p:spPr>
      </p:pic>
      <p:sp>
        <p:nvSpPr>
          <p:cNvPr id="2" name="Title 1">
            <a:extLst>
              <a:ext uri="{FF2B5EF4-FFF2-40B4-BE49-F238E27FC236}">
                <a16:creationId xmlns:a16="http://schemas.microsoft.com/office/drawing/2014/main" id="{3F189C91-D390-84E1-9871-41A81085FF37}"/>
              </a:ext>
            </a:extLst>
          </p:cNvPr>
          <p:cNvSpPr>
            <a:spLocks noGrp="1"/>
          </p:cNvSpPr>
          <p:nvPr>
            <p:ph type="title"/>
          </p:nvPr>
        </p:nvSpPr>
        <p:spPr>
          <a:xfrm>
            <a:off x="838200" y="365125"/>
            <a:ext cx="10515600" cy="1325563"/>
          </a:xfrm>
        </p:spPr>
        <p:txBody>
          <a:bodyPr>
            <a:normAutofit/>
          </a:bodyPr>
          <a:lstStyle/>
          <a:p>
            <a:r>
              <a:rPr lang="en-US">
                <a:solidFill>
                  <a:srgbClr val="FFFFFF"/>
                </a:solidFill>
                <a:cs typeface="Calibri Light"/>
              </a:rPr>
              <a:t>Self-Attention</a:t>
            </a:r>
            <a:endParaRPr lang="en-US">
              <a:solidFill>
                <a:srgbClr val="FFFFFF"/>
              </a:solidFill>
            </a:endParaRPr>
          </a:p>
        </p:txBody>
      </p:sp>
      <p:graphicFrame>
        <p:nvGraphicFramePr>
          <p:cNvPr id="30" name="Content Placeholder 2">
            <a:extLst>
              <a:ext uri="{FF2B5EF4-FFF2-40B4-BE49-F238E27FC236}">
                <a16:creationId xmlns:a16="http://schemas.microsoft.com/office/drawing/2014/main" id="{0BC4110B-27A4-4EB0-E668-EB3EE82FEA79}"/>
              </a:ext>
            </a:extLst>
          </p:cNvPr>
          <p:cNvGraphicFramePr>
            <a:graphicFrameLocks noGrp="1"/>
          </p:cNvGraphicFramePr>
          <p:nvPr>
            <p:ph idx="1"/>
            <p:extLst>
              <p:ext uri="{D42A27DB-BD31-4B8C-83A1-F6EECF244321}">
                <p14:modId xmlns:p14="http://schemas.microsoft.com/office/powerpoint/2010/main" val="34563942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58419774"/>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87" name="Rectangle 86">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9" name="Rectangle 88">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E89838D-708C-4EEA-A7E8-1A2ED24ED894}"/>
              </a:ext>
            </a:extLst>
          </p:cNvPr>
          <p:cNvSpPr>
            <a:spLocks noGrp="1"/>
          </p:cNvSpPr>
          <p:nvPr>
            <p:ph type="title"/>
          </p:nvPr>
        </p:nvSpPr>
        <p:spPr>
          <a:xfrm>
            <a:off x="755484" y="739835"/>
            <a:ext cx="3702580" cy="1616203"/>
          </a:xfrm>
        </p:spPr>
        <p:txBody>
          <a:bodyPr anchor="b">
            <a:normAutofit/>
          </a:bodyPr>
          <a:lstStyle/>
          <a:p>
            <a:r>
              <a:rPr lang="en-US" sz="3200">
                <a:solidFill>
                  <a:srgbClr val="FFFFFF"/>
                </a:solidFill>
                <a:cs typeface="Calibri Light"/>
              </a:rPr>
              <a:t>Fine-tuning model</a:t>
            </a:r>
            <a:endParaRPr lang="en-US" sz="3200">
              <a:solidFill>
                <a:srgbClr val="FFFFFF"/>
              </a:solidFill>
            </a:endParaRPr>
          </a:p>
        </p:txBody>
      </p:sp>
      <p:sp>
        <p:nvSpPr>
          <p:cNvPr id="8" name="Content Placeholder 7">
            <a:extLst>
              <a:ext uri="{FF2B5EF4-FFF2-40B4-BE49-F238E27FC236}">
                <a16:creationId xmlns:a16="http://schemas.microsoft.com/office/drawing/2014/main" id="{FCB7A74B-C7C6-E066-B89B-EE920283F223}"/>
              </a:ext>
            </a:extLst>
          </p:cNvPr>
          <p:cNvSpPr>
            <a:spLocks noGrp="1"/>
          </p:cNvSpPr>
          <p:nvPr>
            <p:ph idx="1"/>
          </p:nvPr>
        </p:nvSpPr>
        <p:spPr>
          <a:xfrm>
            <a:off x="755484" y="2459116"/>
            <a:ext cx="3702579" cy="3524823"/>
          </a:xfrm>
        </p:spPr>
        <p:txBody>
          <a:bodyPr>
            <a:normAutofit/>
          </a:bodyPr>
          <a:lstStyle/>
          <a:p>
            <a:r>
              <a:rPr lang="en-US" sz="2000">
                <a:solidFill>
                  <a:srgbClr val="FFFFFF"/>
                </a:solidFill>
                <a:ea typeface="+mn-lt"/>
                <a:cs typeface="+mn-lt"/>
              </a:rPr>
              <a:t>Fine-tuning involves training the pre-trained model on a smaller, task-specific dataset.</a:t>
            </a:r>
          </a:p>
          <a:p>
            <a:r>
              <a:rPr lang="en-US" sz="2000">
                <a:solidFill>
                  <a:srgbClr val="FFFFFF"/>
                </a:solidFill>
                <a:cs typeface="Calibri"/>
              </a:rPr>
              <a:t>This labeled dataset will rerun the model with new parameters and weights to perform the task</a:t>
            </a:r>
          </a:p>
        </p:txBody>
      </p:sp>
      <p:pic>
        <p:nvPicPr>
          <p:cNvPr id="4" name="Content Placeholder 3" descr="A diagram of a process&#10;&#10;Description automatically generated">
            <a:extLst>
              <a:ext uri="{FF2B5EF4-FFF2-40B4-BE49-F238E27FC236}">
                <a16:creationId xmlns:a16="http://schemas.microsoft.com/office/drawing/2014/main" id="{6A0032F3-AAA6-1CF0-5B68-F78AFA3DB19A}"/>
              </a:ext>
            </a:extLst>
          </p:cNvPr>
          <p:cNvPicPr>
            <a:picLocks noChangeAspect="1"/>
          </p:cNvPicPr>
          <p:nvPr/>
        </p:nvPicPr>
        <p:blipFill>
          <a:blip r:embed="rId3"/>
          <a:stretch>
            <a:fillRect/>
          </a:stretch>
        </p:blipFill>
        <p:spPr>
          <a:xfrm>
            <a:off x="5401455" y="2306066"/>
            <a:ext cx="6542812" cy="2375261"/>
          </a:xfrm>
          <a:prstGeom prst="rect">
            <a:avLst/>
          </a:prstGeom>
        </p:spPr>
      </p:pic>
    </p:spTree>
    <p:extLst>
      <p:ext uri="{BB962C8B-B14F-4D97-AF65-F5344CB8AC3E}">
        <p14:creationId xmlns:p14="http://schemas.microsoft.com/office/powerpoint/2010/main" val="3986417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machine learning&#10;&#10;Description automatically generated">
            <a:extLst>
              <a:ext uri="{FF2B5EF4-FFF2-40B4-BE49-F238E27FC236}">
                <a16:creationId xmlns:a16="http://schemas.microsoft.com/office/drawing/2014/main" id="{83B5E58B-F2D3-1DC7-18A7-F564D84BC77D}"/>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596"/>
          <a:stretch/>
        </p:blipFill>
        <p:spPr>
          <a:xfrm>
            <a:off x="2522356" y="10"/>
            <a:ext cx="9669642" cy="6857990"/>
          </a:xfrm>
          <a:prstGeom prst="rect">
            <a:avLst/>
          </a:prstGeom>
        </p:spPr>
      </p:pic>
      <p:sp>
        <p:nvSpPr>
          <p:cNvPr id="28" name="Rectangle 2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25BA6B-9DCD-FEBA-48BE-2E4B58724403}"/>
              </a:ext>
            </a:extLst>
          </p:cNvPr>
          <p:cNvSpPr>
            <a:spLocks noGrp="1"/>
          </p:cNvSpPr>
          <p:nvPr>
            <p:ph type="title"/>
          </p:nvPr>
        </p:nvSpPr>
        <p:spPr>
          <a:xfrm>
            <a:off x="838200" y="365125"/>
            <a:ext cx="3822189" cy="1899912"/>
          </a:xfrm>
        </p:spPr>
        <p:txBody>
          <a:bodyPr>
            <a:normAutofit/>
          </a:bodyPr>
          <a:lstStyle/>
          <a:p>
            <a:r>
              <a:rPr lang="en-US" sz="4000">
                <a:cs typeface="Calibri Light"/>
              </a:rPr>
              <a:t>Transfer learning</a:t>
            </a:r>
            <a:endParaRPr lang="en-US" sz="4000"/>
          </a:p>
        </p:txBody>
      </p:sp>
      <p:sp>
        <p:nvSpPr>
          <p:cNvPr id="3" name="Content Placeholder 2">
            <a:extLst>
              <a:ext uri="{FF2B5EF4-FFF2-40B4-BE49-F238E27FC236}">
                <a16:creationId xmlns:a16="http://schemas.microsoft.com/office/drawing/2014/main" id="{0A3E44BB-C3A3-47EA-48BB-2735E622AC20}"/>
              </a:ext>
            </a:extLst>
          </p:cNvPr>
          <p:cNvSpPr>
            <a:spLocks noGrp="1"/>
          </p:cNvSpPr>
          <p:nvPr>
            <p:ph idx="1"/>
          </p:nvPr>
        </p:nvSpPr>
        <p:spPr>
          <a:xfrm>
            <a:off x="838200" y="2434201"/>
            <a:ext cx="3822189" cy="3742762"/>
          </a:xfrm>
        </p:spPr>
        <p:txBody>
          <a:bodyPr vert="horz" lIns="91440" tIns="45720" rIns="91440" bIns="45720" rtlCol="0">
            <a:normAutofit/>
          </a:bodyPr>
          <a:lstStyle/>
          <a:p>
            <a:r>
              <a:rPr lang="en-US" sz="1900">
                <a:cs typeface="Calibri"/>
              </a:rPr>
              <a:t>Freeze certain layers of model during fine tuning</a:t>
            </a:r>
          </a:p>
          <a:p>
            <a:r>
              <a:rPr lang="en-US" sz="1900">
                <a:cs typeface="Calibri"/>
              </a:rPr>
              <a:t>Or can add weights and new parameters but overall fewer than original models</a:t>
            </a:r>
          </a:p>
          <a:p>
            <a:r>
              <a:rPr lang="en-US" sz="1900">
                <a:cs typeface="Calibri"/>
              </a:rPr>
              <a:t>Benefits:</a:t>
            </a:r>
          </a:p>
          <a:p>
            <a:pPr lvl="1"/>
            <a:r>
              <a:rPr lang="en-US" sz="1900">
                <a:cs typeface="Calibri"/>
              </a:rPr>
              <a:t>Reduced time complexity and cost effective.</a:t>
            </a:r>
          </a:p>
          <a:p>
            <a:pPr lvl="1"/>
            <a:r>
              <a:rPr lang="en-US" sz="1900">
                <a:cs typeface="Calibri"/>
              </a:rPr>
              <a:t>Lower hardware requirements: GPU</a:t>
            </a:r>
          </a:p>
          <a:p>
            <a:pPr lvl="1"/>
            <a:r>
              <a:rPr lang="en-US" sz="1900">
                <a:cs typeface="Calibri"/>
              </a:rPr>
              <a:t>Improve model performance</a:t>
            </a:r>
          </a:p>
          <a:p>
            <a:pPr lvl="1"/>
            <a:r>
              <a:rPr lang="en-US" sz="1900">
                <a:cs typeface="Calibri"/>
              </a:rPr>
              <a:t>Space-efficient storage</a:t>
            </a:r>
          </a:p>
          <a:p>
            <a:pPr marL="914400" lvl="2" indent="0">
              <a:buNone/>
            </a:pPr>
            <a:endParaRPr lang="en-US" sz="1900">
              <a:cs typeface="Calibri"/>
            </a:endParaRPr>
          </a:p>
        </p:txBody>
      </p:sp>
      <p:sp>
        <p:nvSpPr>
          <p:cNvPr id="6" name="TextBox 5">
            <a:extLst>
              <a:ext uri="{FF2B5EF4-FFF2-40B4-BE49-F238E27FC236}">
                <a16:creationId xmlns:a16="http://schemas.microsoft.com/office/drawing/2014/main" id="{EF97B471-FBDB-1073-D87D-22DB49D75DC0}"/>
              </a:ext>
            </a:extLst>
          </p:cNvPr>
          <p:cNvSpPr txBox="1"/>
          <p:nvPr/>
        </p:nvSpPr>
        <p:spPr>
          <a:xfrm>
            <a:off x="9990756" y="6657945"/>
            <a:ext cx="220124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a:t>
            </a:r>
            <a:r>
              <a:rPr lang="en-US" sz="700">
                <a:solidFill>
                  <a:srgbClr val="FFFFFF"/>
                </a:solidFill>
              </a:rPr>
              <a:t>.</a:t>
            </a:r>
          </a:p>
        </p:txBody>
      </p:sp>
    </p:spTree>
    <p:extLst>
      <p:ext uri="{BB962C8B-B14F-4D97-AF65-F5344CB8AC3E}">
        <p14:creationId xmlns:p14="http://schemas.microsoft.com/office/powerpoint/2010/main" val="2421110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F1A7-2255-C8C7-0ECC-31A7274C95A7}"/>
              </a:ext>
            </a:extLst>
          </p:cNvPr>
          <p:cNvSpPr>
            <a:spLocks noGrp="1"/>
          </p:cNvSpPr>
          <p:nvPr>
            <p:ph type="title"/>
          </p:nvPr>
        </p:nvSpPr>
        <p:spPr/>
        <p:txBody>
          <a:bodyPr/>
          <a:lstStyle/>
          <a:p>
            <a:r>
              <a:rPr lang="en-US">
                <a:cs typeface="Calibri Light"/>
              </a:rPr>
              <a:t>ChatGPT Overview</a:t>
            </a:r>
            <a:endParaRPr lang="en-US"/>
          </a:p>
        </p:txBody>
      </p:sp>
      <p:graphicFrame>
        <p:nvGraphicFramePr>
          <p:cNvPr id="5" name="Content Placeholder 2">
            <a:extLst>
              <a:ext uri="{FF2B5EF4-FFF2-40B4-BE49-F238E27FC236}">
                <a16:creationId xmlns:a16="http://schemas.microsoft.com/office/drawing/2014/main" id="{087F1DB9-DFB5-49B9-3BF1-340777B8784D}"/>
              </a:ext>
            </a:extLst>
          </p:cNvPr>
          <p:cNvGraphicFramePr>
            <a:graphicFrameLocks noGrp="1"/>
          </p:cNvGraphicFramePr>
          <p:nvPr>
            <p:ph idx="1"/>
            <p:extLst>
              <p:ext uri="{D42A27DB-BD31-4B8C-83A1-F6EECF244321}">
                <p14:modId xmlns:p14="http://schemas.microsoft.com/office/powerpoint/2010/main" val="148978305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070591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E99947-03EB-8883-A7D6-FAA78CA4C7FE}"/>
              </a:ext>
            </a:extLst>
          </p:cNvPr>
          <p:cNvSpPr>
            <a:spLocks noGrp="1"/>
          </p:cNvSpPr>
          <p:nvPr>
            <p:ph type="title"/>
          </p:nvPr>
        </p:nvSpPr>
        <p:spPr>
          <a:xfrm>
            <a:off x="4572001" y="601744"/>
            <a:ext cx="6781800" cy="1338696"/>
          </a:xfrm>
        </p:spPr>
        <p:txBody>
          <a:bodyPr>
            <a:normAutofit/>
          </a:bodyPr>
          <a:lstStyle/>
          <a:p>
            <a:r>
              <a:rPr lang="en-US">
                <a:cs typeface="Calibri Light"/>
              </a:rPr>
              <a:t>Limitations:</a:t>
            </a:r>
            <a:endParaRPr lang="en-US"/>
          </a:p>
        </p:txBody>
      </p:sp>
      <p:pic>
        <p:nvPicPr>
          <p:cNvPr id="5" name="Picture 4" descr="Wood human figure">
            <a:extLst>
              <a:ext uri="{FF2B5EF4-FFF2-40B4-BE49-F238E27FC236}">
                <a16:creationId xmlns:a16="http://schemas.microsoft.com/office/drawing/2014/main" id="{8182EB52-450B-67AA-2C77-4CE27F9B342F}"/>
              </a:ext>
            </a:extLst>
          </p:cNvPr>
          <p:cNvPicPr>
            <a:picLocks noChangeAspect="1"/>
          </p:cNvPicPr>
          <p:nvPr/>
        </p:nvPicPr>
        <p:blipFill rotWithShape="1">
          <a:blip r:embed="rId3"/>
          <a:srcRect l="6452" r="57056" b="-3"/>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E3AF7429-129A-7761-8367-2811A79C513E}"/>
              </a:ext>
            </a:extLst>
          </p:cNvPr>
          <p:cNvSpPr>
            <a:spLocks noGrp="1"/>
          </p:cNvSpPr>
          <p:nvPr>
            <p:ph idx="1"/>
          </p:nvPr>
        </p:nvSpPr>
        <p:spPr>
          <a:xfrm>
            <a:off x="4572001" y="2201958"/>
            <a:ext cx="7340162" cy="4459092"/>
          </a:xfrm>
        </p:spPr>
        <p:txBody>
          <a:bodyPr vert="horz" lIns="91440" tIns="45720" rIns="91440" bIns="45720" rtlCol="0" anchor="t">
            <a:noAutofit/>
          </a:bodyPr>
          <a:lstStyle/>
          <a:p>
            <a:r>
              <a:rPr lang="en-US" sz="1600">
                <a:ea typeface="+mn-lt"/>
                <a:cs typeface="+mn-lt"/>
              </a:rPr>
              <a:t>Self-attention means that the more information you provide in the input prompt, the more specialized the response will be because it will mix more of your words into its guesses</a:t>
            </a:r>
          </a:p>
          <a:p>
            <a:r>
              <a:rPr lang="en-US" sz="1600">
                <a:ea typeface="+mn-lt"/>
                <a:cs typeface="+mn-lt"/>
              </a:rPr>
              <a:t>You're never “having a conversation” with an LLM so it doesn’t “remember” what has happened in an exchange. </a:t>
            </a:r>
          </a:p>
          <a:p>
            <a:r>
              <a:rPr lang="en-US" sz="1600" b="1">
                <a:ea typeface="+mn-lt"/>
                <a:cs typeface="+mn-lt"/>
              </a:rPr>
              <a:t>Security:</a:t>
            </a:r>
            <a:r>
              <a:rPr lang="en-US" sz="1600">
                <a:ea typeface="+mn-lt"/>
                <a:cs typeface="+mn-lt"/>
              </a:rPr>
              <a:t> LLMs have important security risks when not managed or surveilled properly. They can leak people's private information, participate in phishing scams, and produce spam. Users with malicious intent can reprogram AI to their ideologies and contribute to the spread of misinformation. </a:t>
            </a:r>
          </a:p>
          <a:p>
            <a:r>
              <a:rPr lang="en-US" sz="1600" b="1">
                <a:ea typeface="+mn-lt"/>
                <a:cs typeface="+mn-lt"/>
              </a:rPr>
              <a:t>Bias:</a:t>
            </a:r>
            <a:r>
              <a:rPr lang="en-US" sz="1600">
                <a:ea typeface="+mn-lt"/>
                <a:cs typeface="+mn-lt"/>
              </a:rPr>
              <a:t> The data used to train language models will affect the outputs a given model produces. As such, if the data represents a single demographic, or lacks diversity, the outputs produced by the large language model will also lack diversity.</a:t>
            </a:r>
            <a:endParaRPr lang="en-US" sz="1600">
              <a:ea typeface="Calibri"/>
              <a:cs typeface="Calibri"/>
            </a:endParaRPr>
          </a:p>
          <a:p>
            <a:r>
              <a:rPr lang="en-US" sz="1600" b="1">
                <a:ea typeface="+mn-lt"/>
                <a:cs typeface="+mn-lt"/>
              </a:rPr>
              <a:t>Consent:</a:t>
            </a:r>
            <a:r>
              <a:rPr lang="en-US" sz="1600">
                <a:ea typeface="+mn-lt"/>
                <a:cs typeface="+mn-lt"/>
              </a:rPr>
              <a:t> LLMs are trained on trillions of datasets — some of which might not have been obtained consensually. When scraping data from the internet, LLMS often ignore copyright licenses, plagiarize written content, and repurpose proprietary content without getting permission from the original publishers. </a:t>
            </a:r>
            <a:endParaRPr lang="en-US" sz="1600">
              <a:cs typeface="Calibri"/>
            </a:endParaRPr>
          </a:p>
        </p:txBody>
      </p:sp>
    </p:spTree>
    <p:extLst>
      <p:ext uri="{BB962C8B-B14F-4D97-AF65-F5344CB8AC3E}">
        <p14:creationId xmlns:p14="http://schemas.microsoft.com/office/powerpoint/2010/main" val="1143631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2E806F-0281-7D01-8900-2CC63E565473}"/>
              </a:ext>
            </a:extLst>
          </p:cNvPr>
          <p:cNvSpPr>
            <a:spLocks noGrp="1"/>
          </p:cNvSpPr>
          <p:nvPr>
            <p:ph type="title"/>
          </p:nvPr>
        </p:nvSpPr>
        <p:spPr>
          <a:xfrm>
            <a:off x="4572001" y="601744"/>
            <a:ext cx="6781800" cy="1338696"/>
          </a:xfrm>
        </p:spPr>
        <p:txBody>
          <a:bodyPr>
            <a:normAutofit/>
          </a:bodyPr>
          <a:lstStyle/>
          <a:p>
            <a:r>
              <a:rPr lang="en-US" dirty="0">
                <a:cs typeface="Calibri Light"/>
              </a:rPr>
              <a:t>Sources</a:t>
            </a:r>
            <a:endParaRPr lang="en-US" dirty="0"/>
          </a:p>
        </p:txBody>
      </p:sp>
      <p:pic>
        <p:nvPicPr>
          <p:cNvPr id="17" name="Picture 16">
            <a:extLst>
              <a:ext uri="{FF2B5EF4-FFF2-40B4-BE49-F238E27FC236}">
                <a16:creationId xmlns:a16="http://schemas.microsoft.com/office/drawing/2014/main" id="{20B79A5E-DC43-EA18-43A6-B90B485EAC1A}"/>
              </a:ext>
            </a:extLst>
          </p:cNvPr>
          <p:cNvPicPr>
            <a:picLocks noChangeAspect="1"/>
          </p:cNvPicPr>
          <p:nvPr/>
        </p:nvPicPr>
        <p:blipFill rotWithShape="1">
          <a:blip r:embed="rId2"/>
          <a:srcRect l="34842" r="28666" b="-3"/>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B8416430-05A6-448F-C1F7-405EFFD5EE13}"/>
              </a:ext>
            </a:extLst>
          </p:cNvPr>
          <p:cNvSpPr>
            <a:spLocks noGrp="1"/>
          </p:cNvSpPr>
          <p:nvPr>
            <p:ph idx="1"/>
          </p:nvPr>
        </p:nvSpPr>
        <p:spPr>
          <a:xfrm>
            <a:off x="4572001" y="2201958"/>
            <a:ext cx="6781800" cy="3900730"/>
          </a:xfrm>
        </p:spPr>
        <p:txBody>
          <a:bodyPr vert="horz" lIns="91440" tIns="45720" rIns="91440" bIns="45720" rtlCol="0" anchor="t">
            <a:normAutofit/>
          </a:bodyPr>
          <a:lstStyle/>
          <a:p>
            <a:r>
              <a:rPr lang="en-US" sz="2000">
                <a:ea typeface="+mn-lt"/>
                <a:cs typeface="+mn-lt"/>
                <a:hlinkClick r:id="rId3"/>
              </a:rPr>
              <a:t>How does ChatGPT work?</a:t>
            </a:r>
            <a:endParaRPr lang="en-US" sz="2000">
              <a:ea typeface="+mn-lt"/>
              <a:cs typeface="+mn-lt"/>
            </a:endParaRPr>
          </a:p>
          <a:p>
            <a:r>
              <a:rPr lang="en-US" sz="2000">
                <a:ea typeface="+mn-lt"/>
                <a:cs typeface="+mn-lt"/>
                <a:hlinkClick r:id="rId4"/>
              </a:rPr>
              <a:t>Large Language Models</a:t>
            </a:r>
            <a:endParaRPr lang="en-US" sz="2000">
              <a:ea typeface="Calibri"/>
              <a:cs typeface="Calibri"/>
            </a:endParaRPr>
          </a:p>
          <a:p>
            <a:r>
              <a:rPr lang="en-US" sz="2000">
                <a:ea typeface="+mn-lt"/>
                <a:cs typeface="+mn-lt"/>
                <a:hlinkClick r:id="rId5"/>
              </a:rPr>
              <a:t>What Is A Neural Network?</a:t>
            </a:r>
            <a:endParaRPr lang="en-US" sz="2000">
              <a:ea typeface="+mn-lt"/>
              <a:cs typeface="+mn-lt"/>
            </a:endParaRPr>
          </a:p>
          <a:p>
            <a:r>
              <a:rPr lang="en-US" sz="2000">
                <a:ea typeface="Calibri"/>
                <a:cs typeface="Calibri"/>
                <a:hlinkClick r:id="rId6"/>
              </a:rPr>
              <a:t>What is a Transformer Model?</a:t>
            </a:r>
            <a:endParaRPr lang="en-US" sz="2000">
              <a:ea typeface="Calibri"/>
              <a:cs typeface="Calibri"/>
            </a:endParaRPr>
          </a:p>
          <a:p>
            <a:r>
              <a:rPr lang="en-US" sz="2000">
                <a:ea typeface="Calibri"/>
                <a:cs typeface="Calibri"/>
                <a:hlinkClick r:id="rId7"/>
              </a:rPr>
              <a:t>Transfer Learning and Fine-Tuning</a:t>
            </a:r>
            <a:endParaRPr lang="en-US" sz="2000">
              <a:ea typeface="Calibri"/>
              <a:cs typeface="Calibri"/>
            </a:endParaRPr>
          </a:p>
          <a:p>
            <a:r>
              <a:rPr lang="en-US" sz="2000">
                <a:ea typeface="Calibri"/>
                <a:cs typeface="Calibri"/>
                <a:hlinkClick r:id="rId8"/>
              </a:rPr>
              <a:t>Illustrated: Self-Attention</a:t>
            </a:r>
            <a:endParaRPr lang="en-US" sz="2000">
              <a:ea typeface="Calibri"/>
              <a:cs typeface="Calibri"/>
            </a:endParaRPr>
          </a:p>
          <a:p>
            <a:endParaRPr lang="en-US" sz="2000">
              <a:ea typeface="Calibri"/>
              <a:cs typeface="Calibri"/>
            </a:endParaRPr>
          </a:p>
          <a:p>
            <a:endParaRPr lang="en-US" sz="2000">
              <a:ea typeface="Calibri"/>
              <a:cs typeface="Calibri"/>
            </a:endParaRPr>
          </a:p>
          <a:p>
            <a:endParaRPr lang="en-US" sz="2000">
              <a:ea typeface="Calibri"/>
              <a:cs typeface="Calibri"/>
            </a:endParaRPr>
          </a:p>
          <a:p>
            <a:endParaRPr lang="en-US" sz="2000">
              <a:ea typeface="Calibri"/>
              <a:cs typeface="Calibri"/>
            </a:endParaRPr>
          </a:p>
          <a:p>
            <a:endParaRPr lang="en-US" sz="2000">
              <a:ea typeface="Calibri"/>
              <a:cs typeface="Calibri"/>
            </a:endParaRPr>
          </a:p>
        </p:txBody>
      </p:sp>
    </p:spTree>
    <p:extLst>
      <p:ext uri="{BB962C8B-B14F-4D97-AF65-F5344CB8AC3E}">
        <p14:creationId xmlns:p14="http://schemas.microsoft.com/office/powerpoint/2010/main" val="4159724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B4467-64C2-F7A6-836B-1B5D5F70165C}"/>
              </a:ext>
            </a:extLst>
          </p:cNvPr>
          <p:cNvSpPr>
            <a:spLocks noGrp="1"/>
          </p:cNvSpPr>
          <p:nvPr>
            <p:ph type="title"/>
          </p:nvPr>
        </p:nvSpPr>
        <p:spPr>
          <a:xfrm>
            <a:off x="762000" y="1138265"/>
            <a:ext cx="5791199" cy="1401183"/>
          </a:xfrm>
        </p:spPr>
        <p:txBody>
          <a:bodyPr anchor="t">
            <a:normAutofit/>
          </a:bodyPr>
          <a:lstStyle/>
          <a:p>
            <a:r>
              <a:rPr lang="en-US" sz="3200" dirty="0">
                <a:cs typeface="Calibri Light"/>
              </a:rPr>
              <a:t>Generative AI:</a:t>
            </a:r>
          </a:p>
        </p:txBody>
      </p:sp>
      <p:cxnSp>
        <p:nvCxnSpPr>
          <p:cNvPr id="18" name="Straight Connector 17">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21" name="Content Placeholder 2">
            <a:extLst>
              <a:ext uri="{FF2B5EF4-FFF2-40B4-BE49-F238E27FC236}">
                <a16:creationId xmlns:a16="http://schemas.microsoft.com/office/drawing/2014/main" id="{61BBD7BF-4224-B0E9-271B-E689CBC41B9B}"/>
              </a:ext>
            </a:extLst>
          </p:cNvPr>
          <p:cNvGraphicFramePr>
            <a:graphicFrameLocks noGrp="1"/>
          </p:cNvGraphicFramePr>
          <p:nvPr>
            <p:ph idx="1"/>
          </p:nvPr>
        </p:nvGraphicFramePr>
        <p:xfrm>
          <a:off x="762000" y="2551176"/>
          <a:ext cx="5791199" cy="36029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Rectangle 18">
            <a:extLst>
              <a:ext uri="{FF2B5EF4-FFF2-40B4-BE49-F238E27FC236}">
                <a16:creationId xmlns:a16="http://schemas.microsoft.com/office/drawing/2014/main" id="{DF8BC164-E230-753F-2C7E-B4EE7BA77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8086" y="0"/>
            <a:ext cx="4803913"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42ED091-8EF5-B707-7269-0CDCDAE5DE79}"/>
              </a:ext>
            </a:extLst>
          </p:cNvPr>
          <p:cNvSpPr txBox="1"/>
          <p:nvPr/>
        </p:nvSpPr>
        <p:spPr>
          <a:xfrm>
            <a:off x="8259440" y="5352650"/>
            <a:ext cx="306664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DALL-E: "Dog Riding a Bicycle"</a:t>
            </a:r>
            <a:endParaRPr lang="en-US" dirty="0"/>
          </a:p>
        </p:txBody>
      </p:sp>
      <p:pic>
        <p:nvPicPr>
          <p:cNvPr id="6" name="Picture 5" descr="A dog riding a bicycle&#10;&#10;Description automatically generated">
            <a:extLst>
              <a:ext uri="{FF2B5EF4-FFF2-40B4-BE49-F238E27FC236}">
                <a16:creationId xmlns:a16="http://schemas.microsoft.com/office/drawing/2014/main" id="{8A88EA18-A354-4220-D484-441F111EE02C}"/>
              </a:ext>
            </a:extLst>
          </p:cNvPr>
          <p:cNvPicPr>
            <a:picLocks noChangeAspect="1"/>
          </p:cNvPicPr>
          <p:nvPr/>
        </p:nvPicPr>
        <p:blipFill>
          <a:blip r:embed="rId8"/>
          <a:stretch>
            <a:fillRect/>
          </a:stretch>
        </p:blipFill>
        <p:spPr>
          <a:xfrm>
            <a:off x="7751086" y="815820"/>
            <a:ext cx="4192598" cy="4192598"/>
          </a:xfrm>
          <a:prstGeom prst="rect">
            <a:avLst/>
          </a:prstGeom>
        </p:spPr>
      </p:pic>
    </p:spTree>
    <p:extLst>
      <p:ext uri="{BB962C8B-B14F-4D97-AF65-F5344CB8AC3E}">
        <p14:creationId xmlns:p14="http://schemas.microsoft.com/office/powerpoint/2010/main" val="2604170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06AC7E-ACAC-9359-A123-F8B4261EF42A}"/>
              </a:ext>
            </a:extLst>
          </p:cNvPr>
          <p:cNvSpPr>
            <a:spLocks noGrp="1"/>
          </p:cNvSpPr>
          <p:nvPr>
            <p:ph type="title"/>
          </p:nvPr>
        </p:nvSpPr>
        <p:spPr>
          <a:xfrm>
            <a:off x="804672" y="802955"/>
            <a:ext cx="4766330" cy="1454051"/>
          </a:xfrm>
        </p:spPr>
        <p:txBody>
          <a:bodyPr>
            <a:normAutofit/>
          </a:bodyPr>
          <a:lstStyle/>
          <a:p>
            <a:r>
              <a:rPr lang="en-US" sz="3600">
                <a:solidFill>
                  <a:schemeClr val="tx2"/>
                </a:solidFill>
                <a:cs typeface="Calibri Light"/>
              </a:rPr>
              <a:t>Neural Network</a:t>
            </a:r>
            <a:endParaRPr lang="en-US" sz="3600">
              <a:solidFill>
                <a:schemeClr val="tx2"/>
              </a:solidFill>
            </a:endParaRPr>
          </a:p>
        </p:txBody>
      </p:sp>
      <p:sp>
        <p:nvSpPr>
          <p:cNvPr id="3" name="Content Placeholder 2">
            <a:extLst>
              <a:ext uri="{FF2B5EF4-FFF2-40B4-BE49-F238E27FC236}">
                <a16:creationId xmlns:a16="http://schemas.microsoft.com/office/drawing/2014/main" id="{F307896E-6888-BA76-2E1D-1489080B39E9}"/>
              </a:ext>
            </a:extLst>
          </p:cNvPr>
          <p:cNvSpPr>
            <a:spLocks noGrp="1"/>
          </p:cNvSpPr>
          <p:nvPr>
            <p:ph idx="1"/>
          </p:nvPr>
        </p:nvSpPr>
        <p:spPr>
          <a:xfrm>
            <a:off x="804672" y="2421683"/>
            <a:ext cx="4765949" cy="3353476"/>
          </a:xfrm>
        </p:spPr>
        <p:txBody>
          <a:bodyPr vert="horz" lIns="91440" tIns="45720" rIns="91440" bIns="45720" rtlCol="0" anchor="t">
            <a:normAutofit/>
          </a:bodyPr>
          <a:lstStyle/>
          <a:p>
            <a:pPr marL="214884" indent="-214884" defTabSz="859536">
              <a:spcBef>
                <a:spcPts val="940"/>
              </a:spcBef>
            </a:pPr>
            <a:endParaRPr lang="en-US" sz="1800" kern="1200">
              <a:solidFill>
                <a:schemeClr val="tx2"/>
              </a:solidFill>
              <a:latin typeface="+mn-lt"/>
              <a:ea typeface="+mn-ea"/>
              <a:cs typeface="+mn-cs"/>
            </a:endParaRPr>
          </a:p>
          <a:p>
            <a:endParaRPr lang="en-US" sz="1800">
              <a:solidFill>
                <a:schemeClr val="tx2"/>
              </a:solidFill>
              <a:ea typeface="Calibri"/>
              <a:cs typeface="Calibri"/>
            </a:endParaRPr>
          </a:p>
        </p:txBody>
      </p:sp>
      <p:grpSp>
        <p:nvGrpSpPr>
          <p:cNvPr id="49" name="Group 48">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50" name="Freeform: Shape 49">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9" name="Picture 38" descr="A diagram of a brain&#10;&#10;Description automatically generated">
            <a:extLst>
              <a:ext uri="{FF2B5EF4-FFF2-40B4-BE49-F238E27FC236}">
                <a16:creationId xmlns:a16="http://schemas.microsoft.com/office/drawing/2014/main" id="{40021793-0B87-FDCE-7D36-675107C5DC2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708392" y="2534191"/>
            <a:ext cx="4142232" cy="2713161"/>
          </a:xfrm>
          <a:prstGeom prst="rect">
            <a:avLst/>
          </a:prstGeom>
        </p:spPr>
      </p:pic>
      <p:sp>
        <p:nvSpPr>
          <p:cNvPr id="7" name="TextBox 6">
            <a:extLst>
              <a:ext uri="{FF2B5EF4-FFF2-40B4-BE49-F238E27FC236}">
                <a16:creationId xmlns:a16="http://schemas.microsoft.com/office/drawing/2014/main" id="{7CAA1CD3-9E8B-C66C-03C4-9C8851CC7DDA}"/>
              </a:ext>
            </a:extLst>
          </p:cNvPr>
          <p:cNvSpPr txBox="1"/>
          <p:nvPr/>
        </p:nvSpPr>
        <p:spPr>
          <a:xfrm>
            <a:off x="4724400" y="4327525"/>
            <a:ext cx="2743200" cy="317500"/>
          </a:xfrm>
          <a:prstGeom prst="rect">
            <a:avLst/>
          </a:prstGeom>
        </p:spPr>
        <p:txBody>
          <a:bodyPr lIns="91440" tIns="45720" rIns="91440" bIns="45720" anchor="t">
            <a:normAutofit fontScale="92500" lnSpcReduction="20000"/>
          </a:bodyPr>
          <a:lstStyle/>
          <a:p>
            <a:endParaRPr lang="en-US">
              <a:ea typeface="Calibri"/>
              <a:cs typeface="Calibri"/>
            </a:endParaRPr>
          </a:p>
        </p:txBody>
      </p:sp>
      <p:sp>
        <p:nvSpPr>
          <p:cNvPr id="40" name="TextBox 39">
            <a:extLst>
              <a:ext uri="{FF2B5EF4-FFF2-40B4-BE49-F238E27FC236}">
                <a16:creationId xmlns:a16="http://schemas.microsoft.com/office/drawing/2014/main" id="{CF243779-64E7-EDCC-9153-E249D0F3B856}"/>
              </a:ext>
            </a:extLst>
          </p:cNvPr>
          <p:cNvSpPr txBox="1"/>
          <p:nvPr/>
        </p:nvSpPr>
        <p:spPr>
          <a:xfrm>
            <a:off x="4724400" y="4327525"/>
            <a:ext cx="2743200" cy="317500"/>
          </a:xfrm>
          <a:prstGeom prst="rect">
            <a:avLst/>
          </a:prstGeom>
        </p:spPr>
        <p:txBody>
          <a:bodyPr lIns="91440" tIns="45720" rIns="91440" bIns="45720" anchor="t">
            <a:normAutofit fontScale="92500" lnSpcReduction="20000"/>
          </a:bodyPr>
          <a:lstStyle/>
          <a:p>
            <a:endParaRPr lang="en-US" dirty="0">
              <a:ea typeface="Calibri"/>
              <a:cs typeface="Calibri"/>
            </a:endParaRPr>
          </a:p>
        </p:txBody>
      </p:sp>
      <p:sp>
        <p:nvSpPr>
          <p:cNvPr id="11" name="TextBox 10">
            <a:extLst>
              <a:ext uri="{FF2B5EF4-FFF2-40B4-BE49-F238E27FC236}">
                <a16:creationId xmlns:a16="http://schemas.microsoft.com/office/drawing/2014/main" id="{2DA80D6E-298F-E976-DA8A-A0E69AB567BB}"/>
              </a:ext>
            </a:extLst>
          </p:cNvPr>
          <p:cNvSpPr txBox="1"/>
          <p:nvPr/>
        </p:nvSpPr>
        <p:spPr>
          <a:xfrm>
            <a:off x="4803475" y="2668438"/>
            <a:ext cx="1887748"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endParaRPr lang="en-US" sz="600" dirty="0">
              <a:solidFill>
                <a:srgbClr val="444444"/>
              </a:solidFill>
              <a:ea typeface="Calibri"/>
              <a:cs typeface="Arial"/>
            </a:endParaRPr>
          </a:p>
        </p:txBody>
      </p:sp>
      <p:sp>
        <p:nvSpPr>
          <p:cNvPr id="12" name="TextBox 11">
            <a:extLst>
              <a:ext uri="{FF2B5EF4-FFF2-40B4-BE49-F238E27FC236}">
                <a16:creationId xmlns:a16="http://schemas.microsoft.com/office/drawing/2014/main" id="{636A6866-9FEA-21E1-FFAC-4F2A409DF213}"/>
              </a:ext>
            </a:extLst>
          </p:cNvPr>
          <p:cNvSpPr txBox="1"/>
          <p:nvPr/>
        </p:nvSpPr>
        <p:spPr>
          <a:xfrm>
            <a:off x="1226206" y="2067034"/>
            <a:ext cx="4414344" cy="4462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dirty="0">
                <a:solidFill>
                  <a:srgbClr val="444444"/>
                </a:solidFill>
                <a:latin typeface="Arial"/>
                <a:cs typeface="Arial"/>
              </a:rPr>
              <a:t>Neural networks are a type of machine learning model inspired by the human brain's structure and functioning.</a:t>
            </a:r>
          </a:p>
          <a:p>
            <a:pPr marL="285750" indent="-285750">
              <a:buFont typeface="Arial"/>
              <a:buChar char="•"/>
            </a:pPr>
            <a:r>
              <a:rPr lang="en-US" sz="1600" dirty="0">
                <a:solidFill>
                  <a:srgbClr val="444444"/>
                </a:solidFill>
                <a:latin typeface="Arial"/>
                <a:cs typeface="Arial"/>
              </a:rPr>
              <a:t>Neurons</a:t>
            </a:r>
          </a:p>
          <a:p>
            <a:pPr marL="742950" lvl="1" indent="-285750">
              <a:buFont typeface="Arial"/>
              <a:buChar char="•"/>
            </a:pPr>
            <a:r>
              <a:rPr lang="en-US" sz="1600" dirty="0">
                <a:solidFill>
                  <a:srgbClr val="444444"/>
                </a:solidFill>
                <a:latin typeface="Arial"/>
                <a:cs typeface="Arial"/>
              </a:rPr>
              <a:t>The most important units in a neural network</a:t>
            </a:r>
          </a:p>
          <a:p>
            <a:pPr marL="285750" indent="-285750">
              <a:buFont typeface="Arial"/>
              <a:buChar char="•"/>
            </a:pPr>
            <a:r>
              <a:rPr lang="en-US" sz="1600" dirty="0">
                <a:solidFill>
                  <a:srgbClr val="444444"/>
                </a:solidFill>
                <a:latin typeface="Arial"/>
                <a:cs typeface="Arial"/>
              </a:rPr>
              <a:t>Layers: </a:t>
            </a:r>
          </a:p>
          <a:p>
            <a:pPr marL="742950" lvl="1" indent="-285750">
              <a:buFont typeface="Arial"/>
              <a:buChar char="•"/>
            </a:pPr>
            <a:r>
              <a:rPr lang="en-US" sz="1600" dirty="0">
                <a:solidFill>
                  <a:srgbClr val="444444"/>
                </a:solidFill>
                <a:latin typeface="Arial"/>
                <a:cs typeface="Arial"/>
              </a:rPr>
              <a:t>Neurons get organized into layers, usually an input layer, one or more hidden layers, and an output layer</a:t>
            </a:r>
          </a:p>
          <a:p>
            <a:pPr marL="742950" lvl="1" indent="-285750">
              <a:buFont typeface="Arial"/>
              <a:buChar char="•"/>
            </a:pPr>
            <a:r>
              <a:rPr lang="en-US" sz="1600" dirty="0">
                <a:solidFill>
                  <a:srgbClr val="444444"/>
                </a:solidFill>
                <a:latin typeface="Arial"/>
                <a:cs typeface="Arial"/>
              </a:rPr>
              <a:t>Input Layer: Where data is fed into the network</a:t>
            </a:r>
          </a:p>
          <a:p>
            <a:pPr marL="742950" lvl="1" indent="-285750">
              <a:buFont typeface="Arial"/>
              <a:buChar char="•"/>
            </a:pPr>
            <a:r>
              <a:rPr lang="en-US" sz="1600" dirty="0">
                <a:solidFill>
                  <a:srgbClr val="444444"/>
                </a:solidFill>
                <a:latin typeface="Arial"/>
                <a:cs typeface="Arial"/>
              </a:rPr>
              <a:t>Hidden Layer: Intermediate layers that process information</a:t>
            </a:r>
          </a:p>
          <a:p>
            <a:pPr marL="742950" lvl="1" indent="-285750">
              <a:buFont typeface="Arial"/>
              <a:buChar char="•"/>
            </a:pPr>
            <a:r>
              <a:rPr lang="en-US" sz="1600" dirty="0">
                <a:solidFill>
                  <a:srgbClr val="444444"/>
                </a:solidFill>
                <a:latin typeface="Arial"/>
                <a:cs typeface="Arial"/>
              </a:rPr>
              <a:t>Output Layer: Produces the final prediction or output</a:t>
            </a:r>
          </a:p>
          <a:p>
            <a:pPr algn="l"/>
            <a:endParaRPr lang="en-US" sz="2800" dirty="0">
              <a:ea typeface="Calibri"/>
              <a:cs typeface="Calibri"/>
            </a:endParaRPr>
          </a:p>
        </p:txBody>
      </p:sp>
    </p:spTree>
    <p:extLst>
      <p:ext uri="{BB962C8B-B14F-4D97-AF65-F5344CB8AC3E}">
        <p14:creationId xmlns:p14="http://schemas.microsoft.com/office/powerpoint/2010/main" val="1465158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06AC7E-ACAC-9359-A123-F8B4261EF42A}"/>
              </a:ext>
            </a:extLst>
          </p:cNvPr>
          <p:cNvSpPr>
            <a:spLocks noGrp="1"/>
          </p:cNvSpPr>
          <p:nvPr>
            <p:ph type="title"/>
          </p:nvPr>
        </p:nvSpPr>
        <p:spPr>
          <a:xfrm>
            <a:off x="841248" y="256032"/>
            <a:ext cx="10506456" cy="1014984"/>
          </a:xfrm>
        </p:spPr>
        <p:txBody>
          <a:bodyPr anchor="b">
            <a:normAutofit/>
          </a:bodyPr>
          <a:lstStyle/>
          <a:p>
            <a:r>
              <a:rPr lang="en-US">
                <a:cs typeface="Calibri Light"/>
              </a:rPr>
              <a:t>Deep Learning</a:t>
            </a:r>
            <a:endParaRPr lang="en-US"/>
          </a:p>
        </p:txBody>
      </p:sp>
      <p:sp>
        <p:nvSpPr>
          <p:cNvPr id="29" name="Rectangle 28">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 name="Rectangle 29">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F307896E-6888-BA76-2E1D-1489080B39E9}"/>
              </a:ext>
            </a:extLst>
          </p:cNvPr>
          <p:cNvSpPr>
            <a:spLocks noGrp="1"/>
          </p:cNvSpPr>
          <p:nvPr>
            <p:ph idx="1"/>
          </p:nvPr>
        </p:nvSpPr>
        <p:spPr>
          <a:xfrm>
            <a:off x="838200" y="2039793"/>
            <a:ext cx="9981839" cy="4130469"/>
          </a:xfrm>
        </p:spPr>
        <p:txBody>
          <a:bodyPr vert="horz" lIns="91440" tIns="45720" rIns="91440" bIns="45720" rtlCol="0" anchor="t">
            <a:normAutofit/>
          </a:bodyPr>
          <a:lstStyle/>
          <a:p>
            <a:pPr marL="214884" indent="-214884" defTabSz="859536">
              <a:spcBef>
                <a:spcPts val="940"/>
              </a:spcBef>
            </a:pPr>
            <a:endParaRPr lang="en-US" sz="2632" kern="1200">
              <a:solidFill>
                <a:schemeClr val="tx1"/>
              </a:solidFill>
              <a:latin typeface="+mn-lt"/>
              <a:ea typeface="+mn-ea"/>
              <a:cs typeface="+mn-cs"/>
            </a:endParaRPr>
          </a:p>
          <a:p>
            <a:endParaRPr lang="en-US">
              <a:ea typeface="Calibri"/>
              <a:cs typeface="Calibri"/>
            </a:endParaRPr>
          </a:p>
        </p:txBody>
      </p:sp>
      <p:sp>
        <p:nvSpPr>
          <p:cNvPr id="7" name="TextBox 6">
            <a:extLst>
              <a:ext uri="{FF2B5EF4-FFF2-40B4-BE49-F238E27FC236}">
                <a16:creationId xmlns:a16="http://schemas.microsoft.com/office/drawing/2014/main" id="{7CAA1CD3-9E8B-C66C-03C4-9C8851CC7DDA}"/>
              </a:ext>
            </a:extLst>
          </p:cNvPr>
          <p:cNvSpPr txBox="1"/>
          <p:nvPr/>
        </p:nvSpPr>
        <p:spPr>
          <a:xfrm>
            <a:off x="4724400" y="4327525"/>
            <a:ext cx="2743200" cy="317500"/>
          </a:xfrm>
          <a:prstGeom prst="rect">
            <a:avLst/>
          </a:prstGeom>
        </p:spPr>
        <p:txBody>
          <a:bodyPr lIns="91440" tIns="45720" rIns="91440" bIns="45720" anchor="t">
            <a:normAutofit fontScale="92500" lnSpcReduction="20000"/>
          </a:bodyPr>
          <a:lstStyle/>
          <a:p>
            <a:endParaRPr lang="en-US">
              <a:ea typeface="Calibri"/>
              <a:cs typeface="Calibri"/>
            </a:endParaRPr>
          </a:p>
        </p:txBody>
      </p:sp>
      <p:pic>
        <p:nvPicPr>
          <p:cNvPr id="5" name="Picture 4" descr="A diagram of a learning process&#10;&#10;Description automatically generated">
            <a:extLst>
              <a:ext uri="{FF2B5EF4-FFF2-40B4-BE49-F238E27FC236}">
                <a16:creationId xmlns:a16="http://schemas.microsoft.com/office/drawing/2014/main" id="{19277188-1E55-4ABD-344B-61D09F3E1F2F}"/>
              </a:ext>
            </a:extLst>
          </p:cNvPr>
          <p:cNvPicPr>
            <a:picLocks noChangeAspect="1"/>
          </p:cNvPicPr>
          <p:nvPr/>
        </p:nvPicPr>
        <p:blipFill>
          <a:blip r:embed="rId3"/>
          <a:stretch>
            <a:fillRect/>
          </a:stretch>
        </p:blipFill>
        <p:spPr>
          <a:xfrm>
            <a:off x="7079061" y="57335"/>
            <a:ext cx="4974210" cy="2973529"/>
          </a:xfrm>
          <a:prstGeom prst="rect">
            <a:avLst/>
          </a:prstGeom>
        </p:spPr>
      </p:pic>
      <p:graphicFrame>
        <p:nvGraphicFramePr>
          <p:cNvPr id="32" name="TextBox 3">
            <a:extLst>
              <a:ext uri="{FF2B5EF4-FFF2-40B4-BE49-F238E27FC236}">
                <a16:creationId xmlns:a16="http://schemas.microsoft.com/office/drawing/2014/main" id="{77126A90-7EE0-EDAB-7EB6-20E7979EE72F}"/>
              </a:ext>
            </a:extLst>
          </p:cNvPr>
          <p:cNvGraphicFramePr/>
          <p:nvPr>
            <p:extLst>
              <p:ext uri="{D42A27DB-BD31-4B8C-83A1-F6EECF244321}">
                <p14:modId xmlns:p14="http://schemas.microsoft.com/office/powerpoint/2010/main" val="718712834"/>
              </p:ext>
            </p:extLst>
          </p:nvPr>
        </p:nvGraphicFramePr>
        <p:xfrm>
          <a:off x="871626" y="3155817"/>
          <a:ext cx="10450751" cy="27960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78553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C6C660-C0DE-AF6E-5503-5364D8BBCC9C}"/>
              </a:ext>
            </a:extLst>
          </p:cNvPr>
          <p:cNvSpPr>
            <a:spLocks noGrp="1"/>
          </p:cNvSpPr>
          <p:nvPr>
            <p:ph type="title"/>
          </p:nvPr>
        </p:nvSpPr>
        <p:spPr>
          <a:xfrm>
            <a:off x="841248" y="256032"/>
            <a:ext cx="10506456" cy="1014984"/>
          </a:xfrm>
        </p:spPr>
        <p:txBody>
          <a:bodyPr anchor="b">
            <a:normAutofit/>
          </a:bodyPr>
          <a:lstStyle/>
          <a:p>
            <a:r>
              <a:rPr lang="en-US">
                <a:cs typeface="Calibri Light"/>
              </a:rPr>
              <a:t>How large language models work?</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37DEC9D1-B434-6CB6-42E6-96ED84D73A5B}"/>
              </a:ext>
            </a:extLst>
          </p:cNvPr>
          <p:cNvGraphicFramePr>
            <a:graphicFrameLocks noGrp="1"/>
          </p:cNvGraphicFramePr>
          <p:nvPr>
            <p:ph idx="1"/>
            <p:extLst>
              <p:ext uri="{D42A27DB-BD31-4B8C-83A1-F6EECF244321}">
                <p14:modId xmlns:p14="http://schemas.microsoft.com/office/powerpoint/2010/main" val="2535548531"/>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96626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uter script on a screen">
            <a:extLst>
              <a:ext uri="{FF2B5EF4-FFF2-40B4-BE49-F238E27FC236}">
                <a16:creationId xmlns:a16="http://schemas.microsoft.com/office/drawing/2014/main" id="{838D1FCC-FB4A-6117-7009-73C421CF7A54}"/>
              </a:ext>
            </a:extLst>
          </p:cNvPr>
          <p:cNvPicPr>
            <a:picLocks noChangeAspect="1"/>
          </p:cNvPicPr>
          <p:nvPr/>
        </p:nvPicPr>
        <p:blipFill rotWithShape="1">
          <a:blip r:embed="rId3">
            <a:alphaModFix amt="35000"/>
          </a:blip>
          <a:srcRect t="7695" b="8035"/>
          <a:stretch/>
        </p:blipFill>
        <p:spPr>
          <a:xfrm>
            <a:off x="20" y="1"/>
            <a:ext cx="12191980" cy="6857999"/>
          </a:xfrm>
          <a:prstGeom prst="rect">
            <a:avLst/>
          </a:prstGeom>
        </p:spPr>
      </p:pic>
      <p:sp>
        <p:nvSpPr>
          <p:cNvPr id="2" name="Title 1">
            <a:extLst>
              <a:ext uri="{FF2B5EF4-FFF2-40B4-BE49-F238E27FC236}">
                <a16:creationId xmlns:a16="http://schemas.microsoft.com/office/drawing/2014/main" id="{0FE9D921-D53D-2DBF-E034-17B97721934C}"/>
              </a:ext>
            </a:extLst>
          </p:cNvPr>
          <p:cNvSpPr>
            <a:spLocks noGrp="1"/>
          </p:cNvSpPr>
          <p:nvPr>
            <p:ph type="title"/>
          </p:nvPr>
        </p:nvSpPr>
        <p:spPr>
          <a:xfrm>
            <a:off x="838199" y="1065862"/>
            <a:ext cx="6052955" cy="4726276"/>
          </a:xfrm>
        </p:spPr>
        <p:txBody>
          <a:bodyPr>
            <a:normAutofit/>
          </a:bodyPr>
          <a:lstStyle/>
          <a:p>
            <a:pPr algn="r"/>
            <a:r>
              <a:rPr lang="en-US" sz="8000">
                <a:ln w="22225">
                  <a:solidFill>
                    <a:srgbClr val="FFFFFF"/>
                  </a:solidFill>
                </a:ln>
                <a:noFill/>
                <a:cs typeface="Calibri Light"/>
              </a:rPr>
              <a:t>LLM Applications</a:t>
            </a:r>
            <a:endParaRPr lang="en-US" sz="8000">
              <a:ln w="22225">
                <a:solidFill>
                  <a:srgbClr val="FFFFFF"/>
                </a:solidFill>
              </a:ln>
              <a:noFill/>
            </a:endParaRPr>
          </a:p>
        </p:txBody>
      </p:sp>
      <p:cxnSp>
        <p:nvCxnSpPr>
          <p:cNvPr id="18" name="Straight Connector 17">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FFF6C9B-8131-A1E8-31BE-19F64D87416F}"/>
              </a:ext>
            </a:extLst>
          </p:cNvPr>
          <p:cNvSpPr>
            <a:spLocks noGrp="1"/>
          </p:cNvSpPr>
          <p:nvPr>
            <p:ph idx="1"/>
          </p:nvPr>
        </p:nvSpPr>
        <p:spPr>
          <a:xfrm>
            <a:off x="7534641" y="1065862"/>
            <a:ext cx="3860002" cy="4726276"/>
          </a:xfrm>
        </p:spPr>
        <p:txBody>
          <a:bodyPr vert="horz" lIns="91440" tIns="45720" rIns="91440" bIns="45720" rtlCol="0" anchor="ctr">
            <a:normAutofit/>
          </a:bodyPr>
          <a:lstStyle/>
          <a:p>
            <a:r>
              <a:rPr lang="en-US" sz="2000">
                <a:solidFill>
                  <a:srgbClr val="FFFFFF"/>
                </a:solidFill>
                <a:cs typeface="Calibri"/>
              </a:rPr>
              <a:t>Information retrieval: summarize and retrieve information</a:t>
            </a:r>
          </a:p>
          <a:p>
            <a:r>
              <a:rPr lang="en-US" sz="2000">
                <a:solidFill>
                  <a:srgbClr val="FFFFFF"/>
                </a:solidFill>
                <a:cs typeface="Calibri"/>
              </a:rPr>
              <a:t>Sentiment analysis</a:t>
            </a:r>
          </a:p>
          <a:p>
            <a:r>
              <a:rPr lang="en-US" sz="2000">
                <a:solidFill>
                  <a:srgbClr val="FFFFFF"/>
                </a:solidFill>
                <a:cs typeface="Calibri"/>
              </a:rPr>
              <a:t>Text generation</a:t>
            </a:r>
          </a:p>
          <a:p>
            <a:r>
              <a:rPr lang="en-US" sz="2000">
                <a:solidFill>
                  <a:srgbClr val="FFFFFF"/>
                </a:solidFill>
                <a:cs typeface="Calibri"/>
              </a:rPr>
              <a:t>Code generation</a:t>
            </a:r>
          </a:p>
          <a:p>
            <a:r>
              <a:rPr lang="en-US" sz="2000">
                <a:solidFill>
                  <a:srgbClr val="FFFFFF"/>
                </a:solidFill>
                <a:cs typeface="Calibri"/>
              </a:rPr>
              <a:t>Chatbot and conversational AI</a:t>
            </a:r>
          </a:p>
          <a:p>
            <a:endParaRPr lang="en-US" sz="2000">
              <a:solidFill>
                <a:srgbClr val="FFFFFF"/>
              </a:solidFill>
              <a:cs typeface="Calibri"/>
            </a:endParaRPr>
          </a:p>
        </p:txBody>
      </p:sp>
    </p:spTree>
    <p:extLst>
      <p:ext uri="{BB962C8B-B14F-4D97-AF65-F5344CB8AC3E}">
        <p14:creationId xmlns:p14="http://schemas.microsoft.com/office/powerpoint/2010/main" val="116239187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5A7175-EB72-88DA-F888-F038D8BB042F}"/>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100" kern="1200">
                <a:solidFill>
                  <a:schemeClr val="tx1"/>
                </a:solidFill>
                <a:latin typeface="+mj-lt"/>
                <a:ea typeface="+mj-ea"/>
                <a:cs typeface="+mj-cs"/>
              </a:rPr>
              <a:t>Words embeddings</a:t>
            </a:r>
            <a:br>
              <a:rPr lang="en-US" sz="5100" kern="1200">
                <a:solidFill>
                  <a:schemeClr val="tx1"/>
                </a:solidFill>
                <a:latin typeface="+mj-lt"/>
                <a:ea typeface="+mj-ea"/>
                <a:cs typeface="+mj-cs"/>
              </a:rPr>
            </a:br>
            <a:endParaRPr lang="en-US" sz="5100" kern="120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71DD2025-8169-B8F8-74E8-F7B730EE6B4C}"/>
              </a:ext>
            </a:extLst>
          </p:cNvPr>
          <p:cNvSpPr>
            <a:spLocks noGrp="1"/>
          </p:cNvSpPr>
          <p:nvPr>
            <p:ph idx="1"/>
          </p:nvPr>
        </p:nvSpPr>
        <p:spPr>
          <a:xfrm>
            <a:off x="638882" y="4631161"/>
            <a:ext cx="3571810" cy="1559327"/>
          </a:xfrm>
        </p:spPr>
        <p:txBody>
          <a:bodyPr vert="horz" lIns="91440" tIns="45720" rIns="91440" bIns="45720" rtlCol="0">
            <a:normAutofit/>
          </a:bodyPr>
          <a:lstStyle/>
          <a:p>
            <a:pPr marL="0" indent="0">
              <a:buNone/>
            </a:pPr>
            <a:r>
              <a:rPr lang="en-US" sz="2200" kern="1200">
                <a:solidFill>
                  <a:schemeClr val="tx1"/>
                </a:solidFill>
                <a:latin typeface="+mn-lt"/>
                <a:ea typeface="+mn-ea"/>
                <a:cs typeface="+mn-cs"/>
              </a:rPr>
              <a:t>Embeddings : convert complex and high-dimensional data to lower-dimensional representations </a:t>
            </a:r>
          </a:p>
        </p:txBody>
      </p:sp>
      <p:sp>
        <p:nvSpPr>
          <p:cNvPr id="46"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quiz&#10;&#10;Description automatically generated">
            <a:extLst>
              <a:ext uri="{FF2B5EF4-FFF2-40B4-BE49-F238E27FC236}">
                <a16:creationId xmlns:a16="http://schemas.microsoft.com/office/drawing/2014/main" id="{CA760308-5A3F-625E-9C82-ECE15BC40EED}"/>
              </a:ext>
            </a:extLst>
          </p:cNvPr>
          <p:cNvPicPr>
            <a:picLocks noChangeAspect="1"/>
          </p:cNvPicPr>
          <p:nvPr/>
        </p:nvPicPr>
        <p:blipFill>
          <a:blip r:embed="rId2"/>
          <a:stretch>
            <a:fillRect/>
          </a:stretch>
        </p:blipFill>
        <p:spPr>
          <a:xfrm>
            <a:off x="4654296" y="1214827"/>
            <a:ext cx="7214616" cy="4400914"/>
          </a:xfrm>
          <a:prstGeom prst="rect">
            <a:avLst/>
          </a:prstGeom>
        </p:spPr>
      </p:pic>
    </p:spTree>
    <p:extLst>
      <p:ext uri="{BB962C8B-B14F-4D97-AF65-F5344CB8AC3E}">
        <p14:creationId xmlns:p14="http://schemas.microsoft.com/office/powerpoint/2010/main" val="1383797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BEC56A-659F-572F-C6AF-C169E7C4BF0F}"/>
              </a:ext>
            </a:extLst>
          </p:cNvPr>
          <p:cNvSpPr>
            <a:spLocks noGrp="1"/>
          </p:cNvSpPr>
          <p:nvPr>
            <p:ph type="title"/>
          </p:nvPr>
        </p:nvSpPr>
        <p:spPr>
          <a:xfrm>
            <a:off x="640080" y="329184"/>
            <a:ext cx="6894576" cy="1783080"/>
          </a:xfrm>
        </p:spPr>
        <p:txBody>
          <a:bodyPr anchor="b">
            <a:normAutofit/>
          </a:bodyPr>
          <a:lstStyle/>
          <a:p>
            <a:r>
              <a:rPr lang="en-US" sz="5400">
                <a:cs typeface="Calibri Light"/>
              </a:rPr>
              <a:t>Transformer Models</a:t>
            </a:r>
            <a:endParaRPr lang="en-US" sz="5400"/>
          </a:p>
        </p:txBody>
      </p:sp>
      <p:sp>
        <p:nvSpPr>
          <p:cNvPr id="2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FFAA172-1138-3707-145B-156F100A3C1C}"/>
              </a:ext>
            </a:extLst>
          </p:cNvPr>
          <p:cNvSpPr>
            <a:spLocks noGrp="1"/>
          </p:cNvSpPr>
          <p:nvPr>
            <p:ph idx="1"/>
          </p:nvPr>
        </p:nvSpPr>
        <p:spPr>
          <a:xfrm>
            <a:off x="640080" y="2706624"/>
            <a:ext cx="6894576" cy="3483864"/>
          </a:xfrm>
        </p:spPr>
        <p:txBody>
          <a:bodyPr vert="horz" lIns="91440" tIns="45720" rIns="91440" bIns="45720" rtlCol="0">
            <a:normAutofit/>
          </a:bodyPr>
          <a:lstStyle/>
          <a:p>
            <a:r>
              <a:rPr lang="en-US" sz="2200">
                <a:ea typeface="+mn-lt"/>
                <a:cs typeface="+mn-lt"/>
              </a:rPr>
              <a:t>A transformer model is a neural network that learns context and meaning by tracking patterns and relationships in sequential data like the words in this sentence.</a:t>
            </a:r>
          </a:p>
          <a:p>
            <a:r>
              <a:rPr lang="en-US" sz="2200">
                <a:cs typeface="Calibri"/>
              </a:rPr>
              <a:t>They are text models that build one word at a time.</a:t>
            </a:r>
          </a:p>
          <a:p>
            <a:r>
              <a:rPr lang="en-US" sz="2200">
                <a:cs typeface="Calibri"/>
              </a:rPr>
              <a:t>They are trained with all the data from the internet</a:t>
            </a:r>
          </a:p>
          <a:p>
            <a:pPr marL="0" indent="0">
              <a:buNone/>
            </a:pPr>
            <a:endParaRPr lang="en-US" sz="2200">
              <a:cs typeface="Calibri"/>
            </a:endParaRPr>
          </a:p>
          <a:p>
            <a:endParaRPr lang="en-US" sz="2200">
              <a:cs typeface="Calibri"/>
            </a:endParaRPr>
          </a:p>
        </p:txBody>
      </p:sp>
      <p:pic>
        <p:nvPicPr>
          <p:cNvPr id="4" name="Picture 3" descr="A screenshot of a computer&#10;&#10;Description automatically generated">
            <a:extLst>
              <a:ext uri="{FF2B5EF4-FFF2-40B4-BE49-F238E27FC236}">
                <a16:creationId xmlns:a16="http://schemas.microsoft.com/office/drawing/2014/main" id="{3AE2C74D-0047-48AD-53C3-A31D8C235DD5}"/>
              </a:ext>
            </a:extLst>
          </p:cNvPr>
          <p:cNvPicPr>
            <a:picLocks noChangeAspect="1"/>
          </p:cNvPicPr>
          <p:nvPr/>
        </p:nvPicPr>
        <p:blipFill>
          <a:blip r:embed="rId3"/>
          <a:stretch>
            <a:fillRect/>
          </a:stretch>
        </p:blipFill>
        <p:spPr>
          <a:xfrm>
            <a:off x="7975937" y="329183"/>
            <a:ext cx="3790021" cy="3429969"/>
          </a:xfrm>
          <a:prstGeom prst="rect">
            <a:avLst/>
          </a:prstGeom>
        </p:spPr>
      </p:pic>
      <p:pic>
        <p:nvPicPr>
          <p:cNvPr id="5" name="Picture 4" descr="The phone can suggest the next word to use in a text message, but does not have the power to generate coherent text.">
            <a:extLst>
              <a:ext uri="{FF2B5EF4-FFF2-40B4-BE49-F238E27FC236}">
                <a16:creationId xmlns:a16="http://schemas.microsoft.com/office/drawing/2014/main" id="{6B4D8AC8-9045-715A-D150-E49FA09A219E}"/>
              </a:ext>
            </a:extLst>
          </p:cNvPr>
          <p:cNvPicPr>
            <a:picLocks noChangeAspect="1"/>
          </p:cNvPicPr>
          <p:nvPr/>
        </p:nvPicPr>
        <p:blipFill rotWithShape="1">
          <a:blip r:embed="rId4"/>
          <a:srcRect r="46408" b="485"/>
          <a:stretch/>
        </p:blipFill>
        <p:spPr>
          <a:xfrm>
            <a:off x="8164877" y="4217624"/>
            <a:ext cx="3403262" cy="2294519"/>
          </a:xfrm>
          <a:prstGeom prst="rect">
            <a:avLst/>
          </a:prstGeom>
        </p:spPr>
      </p:pic>
    </p:spTree>
    <p:extLst>
      <p:ext uri="{BB962C8B-B14F-4D97-AF65-F5344CB8AC3E}">
        <p14:creationId xmlns:p14="http://schemas.microsoft.com/office/powerpoint/2010/main" val="3728894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diagram of a process&#10;&#10;Description automatically generated">
            <a:extLst>
              <a:ext uri="{FF2B5EF4-FFF2-40B4-BE49-F238E27FC236}">
                <a16:creationId xmlns:a16="http://schemas.microsoft.com/office/drawing/2014/main" id="{E778A65D-4057-A578-A5F1-8B139E942C12}"/>
              </a:ext>
            </a:extLst>
          </p:cNvPr>
          <p:cNvPicPr>
            <a:picLocks noGrp="1" noChangeAspect="1"/>
          </p:cNvPicPr>
          <p:nvPr>
            <p:ph idx="1"/>
          </p:nvPr>
        </p:nvPicPr>
        <p:blipFill>
          <a:blip r:embed="rId2"/>
          <a:stretch>
            <a:fillRect/>
          </a:stretch>
        </p:blipFill>
        <p:spPr>
          <a:xfrm>
            <a:off x="643154" y="457200"/>
            <a:ext cx="10905691" cy="5943600"/>
          </a:xfrm>
          <a:prstGeom prst="rect">
            <a:avLst/>
          </a:prstGeom>
        </p:spPr>
      </p:pic>
    </p:spTree>
    <p:extLst>
      <p:ext uri="{BB962C8B-B14F-4D97-AF65-F5344CB8AC3E}">
        <p14:creationId xmlns:p14="http://schemas.microsoft.com/office/powerpoint/2010/main" val="204571404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434243F948B1941A80E508494D9E714" ma:contentTypeVersion="3" ma:contentTypeDescription="Create a new document." ma:contentTypeScope="" ma:versionID="6f7ab43aaa08a13f5115220af675ed8c">
  <xsd:schema xmlns:xsd="http://www.w3.org/2001/XMLSchema" xmlns:xs="http://www.w3.org/2001/XMLSchema" xmlns:p="http://schemas.microsoft.com/office/2006/metadata/properties" xmlns:ns2="a01744ea-c290-4b2a-9638-6c78518d0b68" targetNamespace="http://schemas.microsoft.com/office/2006/metadata/properties" ma:root="true" ma:fieldsID="402273c2a1b1305c1f30f4bdbdbf7cae" ns2:_="">
    <xsd:import namespace="a01744ea-c290-4b2a-9638-6c78518d0b68"/>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1744ea-c290-4b2a-9638-6c78518d0b6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DE83502-CD14-49D7-988F-AA0B6982DD8E}">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A87FB4B-F546-4398-8547-9A7CE1972DF9}">
  <ds:schemaRefs>
    <ds:schemaRef ds:uri="a01744ea-c290-4b2a-9638-6c78518d0b6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2DE5E54-5423-4677-BA44-38B82920B34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15</Slides>
  <Notes>10</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LLMs and ChatGPT</vt:lpstr>
      <vt:lpstr>Generative AI:</vt:lpstr>
      <vt:lpstr>Neural Network</vt:lpstr>
      <vt:lpstr>Deep Learning</vt:lpstr>
      <vt:lpstr>How large language models work?</vt:lpstr>
      <vt:lpstr>LLM Applications</vt:lpstr>
      <vt:lpstr>Words embeddings </vt:lpstr>
      <vt:lpstr>Transformer Models</vt:lpstr>
      <vt:lpstr>PowerPoint Presentation</vt:lpstr>
      <vt:lpstr>Self-Attention</vt:lpstr>
      <vt:lpstr>Fine-tuning model</vt:lpstr>
      <vt:lpstr>Transfer learning</vt:lpstr>
      <vt:lpstr>ChatGPT Overview</vt:lpstr>
      <vt:lpstr>Limitations:</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106</cp:revision>
  <dcterms:created xsi:type="dcterms:W3CDTF">2013-07-15T20:26:40Z</dcterms:created>
  <dcterms:modified xsi:type="dcterms:W3CDTF">2023-09-27T22:32:18Z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0x010100F434243F948B1941A80E508494D9E714</vt:lpwstr>
  </property>
</Properties>
</file>